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7"/>
  </p:notes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363636"/>
    <a:srgbClr val="FFFFFF"/>
    <a:srgbClr val="FF6600"/>
    <a:srgbClr val="EAEAEA"/>
    <a:srgbClr val="FFD449"/>
    <a:srgbClr val="354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CCDA53-B6A0-935D-4FFB-913A03D3CFCB}" v="13" dt="2024-02-09T14:27:36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3506" autoAdjust="0"/>
  </p:normalViewPr>
  <p:slideViewPr>
    <p:cSldViewPr snapToGrid="0">
      <p:cViewPr varScale="1">
        <p:scale>
          <a:sx n="64" d="100"/>
          <a:sy n="64" d="100"/>
        </p:scale>
        <p:origin x="9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74AE-DD0C-4CF4-8469-AAED21AADA2B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682E5-E1EA-4170-B6F4-8ECECD8B4F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682E5-E1EA-4170-B6F4-8ECECD8B4FF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2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 Fly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-5418"/>
            <a:ext cx="12192000" cy="1412875"/>
          </a:xfrm>
          <a:prstGeom prst="rect">
            <a:avLst/>
          </a:prstGeom>
          <a:solidFill>
            <a:srgbClr val="363636"/>
          </a:solidFill>
        </p:spPr>
        <p:txBody>
          <a:bodyPr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Univers LT Pro 47 Lt Cn" panose="020B080603050204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8" name="Freeform 17"/>
          <p:cNvSpPr/>
          <p:nvPr userDrawn="1"/>
        </p:nvSpPr>
        <p:spPr>
          <a:xfrm rot="5400000">
            <a:off x="6857677" y="2175931"/>
            <a:ext cx="7063922" cy="7063922"/>
          </a:xfrm>
          <a:custGeom>
            <a:avLst/>
            <a:gdLst>
              <a:gd name="connsiteX0" fmla="*/ 2865023 w 4474030"/>
              <a:gd name="connsiteY0" fmla="*/ 4383025 h 4474030"/>
              <a:gd name="connsiteX1" fmla="*/ 2865023 w 4474030"/>
              <a:gd name="connsiteY1" fmla="*/ 2081962 h 4474030"/>
              <a:gd name="connsiteX2" fmla="*/ 4358162 w 4474030"/>
              <a:gd name="connsiteY2" fmla="*/ 2944026 h 4474030"/>
              <a:gd name="connsiteX3" fmla="*/ 4298234 w 4474030"/>
              <a:gd name="connsiteY3" fmla="*/ 3107762 h 4474030"/>
              <a:gd name="connsiteX4" fmla="*/ 2902236 w 4474030"/>
              <a:gd name="connsiteY4" fmla="*/ 4373457 h 4474030"/>
              <a:gd name="connsiteX5" fmla="*/ 878115 w 4474030"/>
              <a:gd name="connsiteY5" fmla="*/ 462932 h 4474030"/>
              <a:gd name="connsiteX6" fmla="*/ 986279 w 4474030"/>
              <a:gd name="connsiteY6" fmla="*/ 382048 h 4474030"/>
              <a:gd name="connsiteX7" fmla="*/ 2237015 w 4474030"/>
              <a:gd name="connsiteY7" fmla="*/ 0 h 4474030"/>
              <a:gd name="connsiteX8" fmla="*/ 4474030 w 4474030"/>
              <a:gd name="connsiteY8" fmla="*/ 2237016 h 4474030"/>
              <a:gd name="connsiteX9" fmla="*/ 4462481 w 4474030"/>
              <a:gd name="connsiteY9" fmla="*/ 2465738 h 4474030"/>
              <a:gd name="connsiteX10" fmla="*/ 4453135 w 4474030"/>
              <a:gd name="connsiteY10" fmla="*/ 2526970 h 4474030"/>
              <a:gd name="connsiteX11" fmla="*/ 0 w 4474030"/>
              <a:gd name="connsiteY11" fmla="*/ 2237016 h 4474030"/>
              <a:gd name="connsiteX12" fmla="*/ 510826 w 4474030"/>
              <a:gd name="connsiteY12" fmla="*/ 814067 h 4474030"/>
              <a:gd name="connsiteX13" fmla="*/ 565248 w 4474030"/>
              <a:gd name="connsiteY13" fmla="*/ 754188 h 4474030"/>
              <a:gd name="connsiteX14" fmla="*/ 2456354 w 4474030"/>
              <a:gd name="connsiteY14" fmla="*/ 1846019 h 4474030"/>
              <a:gd name="connsiteX15" fmla="*/ 2456354 w 4474030"/>
              <a:gd name="connsiteY15" fmla="*/ 4462955 h 4474030"/>
              <a:gd name="connsiteX16" fmla="*/ 2237015 w 4474030"/>
              <a:gd name="connsiteY16" fmla="*/ 4474030 h 4474030"/>
              <a:gd name="connsiteX17" fmla="*/ 0 w 4474030"/>
              <a:gd name="connsiteY17" fmla="*/ 2237016 h 447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74030" h="4474030">
                <a:moveTo>
                  <a:pt x="2865023" y="4383025"/>
                </a:moveTo>
                <a:lnTo>
                  <a:pt x="2865023" y="2081962"/>
                </a:lnTo>
                <a:lnTo>
                  <a:pt x="4358162" y="2944026"/>
                </a:lnTo>
                <a:lnTo>
                  <a:pt x="4298234" y="3107762"/>
                </a:lnTo>
                <a:cubicBezTo>
                  <a:pt x="4043536" y="3709935"/>
                  <a:pt x="3532663" y="4177374"/>
                  <a:pt x="2902236" y="4373457"/>
                </a:cubicBezTo>
                <a:close/>
                <a:moveTo>
                  <a:pt x="878115" y="462932"/>
                </a:moveTo>
                <a:lnTo>
                  <a:pt x="986279" y="382048"/>
                </a:lnTo>
                <a:cubicBezTo>
                  <a:pt x="1343308" y="140844"/>
                  <a:pt x="1773714" y="0"/>
                  <a:pt x="2237015" y="0"/>
                </a:cubicBezTo>
                <a:cubicBezTo>
                  <a:pt x="3472485" y="0"/>
                  <a:pt x="4474030" y="1001546"/>
                  <a:pt x="4474030" y="2237016"/>
                </a:cubicBezTo>
                <a:cubicBezTo>
                  <a:pt x="4474030" y="2314232"/>
                  <a:pt x="4470117" y="2390536"/>
                  <a:pt x="4462481" y="2465738"/>
                </a:cubicBezTo>
                <a:lnTo>
                  <a:pt x="4453135" y="2526970"/>
                </a:lnTo>
                <a:close/>
                <a:moveTo>
                  <a:pt x="0" y="2237016"/>
                </a:moveTo>
                <a:cubicBezTo>
                  <a:pt x="0" y="1696498"/>
                  <a:pt x="191703" y="1200755"/>
                  <a:pt x="510826" y="814067"/>
                </a:cubicBezTo>
                <a:lnTo>
                  <a:pt x="565248" y="754188"/>
                </a:lnTo>
                <a:lnTo>
                  <a:pt x="2456354" y="1846019"/>
                </a:lnTo>
                <a:lnTo>
                  <a:pt x="2456354" y="4462955"/>
                </a:lnTo>
                <a:lnTo>
                  <a:pt x="2237015" y="4474030"/>
                </a:lnTo>
                <a:cubicBezTo>
                  <a:pt x="1001546" y="4474030"/>
                  <a:pt x="0" y="3472485"/>
                  <a:pt x="0" y="2237016"/>
                </a:cubicBezTo>
                <a:close/>
              </a:path>
            </a:pathLst>
          </a:custGeom>
          <a:noFill/>
          <a:ln w="76200">
            <a:solidFill>
              <a:srgbClr val="EAEAEA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1" y="1407457"/>
            <a:ext cx="4187825" cy="5450544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EAEAEA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716303-6F66-534D-BE5C-E0AD7790C0C9}"/>
              </a:ext>
            </a:extLst>
          </p:cNvPr>
          <p:cNvSpPr txBox="1"/>
          <p:nvPr userDrawn="1"/>
        </p:nvSpPr>
        <p:spPr>
          <a:xfrm>
            <a:off x="8196549" y="6274169"/>
            <a:ext cx="371981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GB" dirty="0">
                <a:solidFill>
                  <a:srgbClr val="363636"/>
                </a:solidFill>
                <a:latin typeface="Univers LT Pro 57 Cn" panose="020B0506020202050204" pitchFamily="34" charset="0"/>
              </a:rPr>
              <a:t>SGS</a:t>
            </a:r>
            <a:r>
              <a:rPr lang="en-GB" dirty="0">
                <a:latin typeface="Univers LT Pro 57 Cn" panose="020B0506020202050204" pitchFamily="34" charset="0"/>
              </a:rPr>
              <a:t> </a:t>
            </a:r>
            <a:r>
              <a:rPr lang="en-GB" dirty="0">
                <a:solidFill>
                  <a:srgbClr val="FF6600"/>
                </a:solidFill>
                <a:latin typeface="Univers LT Pro 57 Cn" panose="020B0506020202050204" pitchFamily="34" charset="0"/>
              </a:rPr>
              <a:t>ACADEMY  | </a:t>
            </a:r>
            <a:r>
              <a:rPr lang="en-GB" sz="1400" dirty="0">
                <a:solidFill>
                  <a:srgbClr val="FF6600"/>
                </a:solidFill>
                <a:latin typeface="Univers LT Pro 45 Light" panose="020B0403020202020204" pitchFamily="34" charset="0"/>
              </a:rPr>
              <a:t>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2284147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2" userDrawn="1">
          <p15:clr>
            <a:srgbClr val="FBAE40"/>
          </p15:clr>
        </p15:guide>
        <p15:guide id="3" pos="302" userDrawn="1">
          <p15:clr>
            <a:srgbClr val="FBAE40"/>
          </p15:clr>
        </p15:guide>
        <p15:guide id="4" pos="7446" userDrawn="1">
          <p15:clr>
            <a:srgbClr val="FBAE40"/>
          </p15:clr>
        </p15:guide>
        <p15:guide id="5" pos="2638" userDrawn="1">
          <p15:clr>
            <a:srgbClr val="FBAE40"/>
          </p15:clr>
        </p15:guide>
        <p15:guide id="9" orient="horz" pos="323" userDrawn="1">
          <p15:clr>
            <a:srgbClr val="FBAE40"/>
          </p15:clr>
        </p15:guide>
        <p15:guide id="10" orient="horz" pos="4065" userDrawn="1">
          <p15:clr>
            <a:srgbClr val="FBAE40"/>
          </p15:clr>
        </p15:guide>
        <p15:guide id="12" orient="horz" pos="890" userDrawn="1">
          <p15:clr>
            <a:srgbClr val="FBAE40"/>
          </p15:clr>
        </p15:guide>
        <p15:guide id="15" orient="horz" pos="1071" userDrawn="1">
          <p15:clr>
            <a:srgbClr val="FBAE40"/>
          </p15:clr>
        </p15:guide>
        <p15:guide id="16" orient="horz" pos="1298" userDrawn="1">
          <p15:clr>
            <a:srgbClr val="FBAE40"/>
          </p15:clr>
        </p15:guide>
        <p15:guide id="17" pos="21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urse Fly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-5418"/>
            <a:ext cx="12192000" cy="1412875"/>
          </a:xfrm>
          <a:prstGeom prst="rect">
            <a:avLst/>
          </a:prstGeom>
          <a:solidFill>
            <a:srgbClr val="363636"/>
          </a:solidFill>
        </p:spPr>
        <p:txBody>
          <a:bodyPr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Univers LT Pro 47 Lt Cn" panose="020B080603050204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1407456"/>
            <a:ext cx="4187825" cy="545180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EAEAEA"/>
              </a:solidFill>
            </a:endParaRPr>
          </a:p>
        </p:txBody>
      </p:sp>
      <p:sp>
        <p:nvSpPr>
          <p:cNvPr id="18" name="Freeform 17"/>
          <p:cNvSpPr/>
          <p:nvPr userDrawn="1"/>
        </p:nvSpPr>
        <p:spPr>
          <a:xfrm rot="5400000">
            <a:off x="6857677" y="2175931"/>
            <a:ext cx="7063922" cy="7063922"/>
          </a:xfrm>
          <a:custGeom>
            <a:avLst/>
            <a:gdLst>
              <a:gd name="connsiteX0" fmla="*/ 2865023 w 4474030"/>
              <a:gd name="connsiteY0" fmla="*/ 4383025 h 4474030"/>
              <a:gd name="connsiteX1" fmla="*/ 2865023 w 4474030"/>
              <a:gd name="connsiteY1" fmla="*/ 2081962 h 4474030"/>
              <a:gd name="connsiteX2" fmla="*/ 4358162 w 4474030"/>
              <a:gd name="connsiteY2" fmla="*/ 2944026 h 4474030"/>
              <a:gd name="connsiteX3" fmla="*/ 4298234 w 4474030"/>
              <a:gd name="connsiteY3" fmla="*/ 3107762 h 4474030"/>
              <a:gd name="connsiteX4" fmla="*/ 2902236 w 4474030"/>
              <a:gd name="connsiteY4" fmla="*/ 4373457 h 4474030"/>
              <a:gd name="connsiteX5" fmla="*/ 878115 w 4474030"/>
              <a:gd name="connsiteY5" fmla="*/ 462932 h 4474030"/>
              <a:gd name="connsiteX6" fmla="*/ 986279 w 4474030"/>
              <a:gd name="connsiteY6" fmla="*/ 382048 h 4474030"/>
              <a:gd name="connsiteX7" fmla="*/ 2237015 w 4474030"/>
              <a:gd name="connsiteY7" fmla="*/ 0 h 4474030"/>
              <a:gd name="connsiteX8" fmla="*/ 4474030 w 4474030"/>
              <a:gd name="connsiteY8" fmla="*/ 2237016 h 4474030"/>
              <a:gd name="connsiteX9" fmla="*/ 4462481 w 4474030"/>
              <a:gd name="connsiteY9" fmla="*/ 2465738 h 4474030"/>
              <a:gd name="connsiteX10" fmla="*/ 4453135 w 4474030"/>
              <a:gd name="connsiteY10" fmla="*/ 2526970 h 4474030"/>
              <a:gd name="connsiteX11" fmla="*/ 0 w 4474030"/>
              <a:gd name="connsiteY11" fmla="*/ 2237016 h 4474030"/>
              <a:gd name="connsiteX12" fmla="*/ 510826 w 4474030"/>
              <a:gd name="connsiteY12" fmla="*/ 814067 h 4474030"/>
              <a:gd name="connsiteX13" fmla="*/ 565248 w 4474030"/>
              <a:gd name="connsiteY13" fmla="*/ 754188 h 4474030"/>
              <a:gd name="connsiteX14" fmla="*/ 2456354 w 4474030"/>
              <a:gd name="connsiteY14" fmla="*/ 1846019 h 4474030"/>
              <a:gd name="connsiteX15" fmla="*/ 2456354 w 4474030"/>
              <a:gd name="connsiteY15" fmla="*/ 4462955 h 4474030"/>
              <a:gd name="connsiteX16" fmla="*/ 2237015 w 4474030"/>
              <a:gd name="connsiteY16" fmla="*/ 4474030 h 4474030"/>
              <a:gd name="connsiteX17" fmla="*/ 0 w 4474030"/>
              <a:gd name="connsiteY17" fmla="*/ 2237016 h 447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74030" h="4474030">
                <a:moveTo>
                  <a:pt x="2865023" y="4383025"/>
                </a:moveTo>
                <a:lnTo>
                  <a:pt x="2865023" y="2081962"/>
                </a:lnTo>
                <a:lnTo>
                  <a:pt x="4358162" y="2944026"/>
                </a:lnTo>
                <a:lnTo>
                  <a:pt x="4298234" y="3107762"/>
                </a:lnTo>
                <a:cubicBezTo>
                  <a:pt x="4043536" y="3709935"/>
                  <a:pt x="3532663" y="4177374"/>
                  <a:pt x="2902236" y="4373457"/>
                </a:cubicBezTo>
                <a:close/>
                <a:moveTo>
                  <a:pt x="878115" y="462932"/>
                </a:moveTo>
                <a:lnTo>
                  <a:pt x="986279" y="382048"/>
                </a:lnTo>
                <a:cubicBezTo>
                  <a:pt x="1343308" y="140844"/>
                  <a:pt x="1773714" y="0"/>
                  <a:pt x="2237015" y="0"/>
                </a:cubicBezTo>
                <a:cubicBezTo>
                  <a:pt x="3472485" y="0"/>
                  <a:pt x="4474030" y="1001546"/>
                  <a:pt x="4474030" y="2237016"/>
                </a:cubicBezTo>
                <a:cubicBezTo>
                  <a:pt x="4474030" y="2314232"/>
                  <a:pt x="4470117" y="2390536"/>
                  <a:pt x="4462481" y="2465738"/>
                </a:cubicBezTo>
                <a:lnTo>
                  <a:pt x="4453135" y="2526970"/>
                </a:lnTo>
                <a:close/>
                <a:moveTo>
                  <a:pt x="0" y="2237016"/>
                </a:moveTo>
                <a:cubicBezTo>
                  <a:pt x="0" y="1696498"/>
                  <a:pt x="191703" y="1200755"/>
                  <a:pt x="510826" y="814067"/>
                </a:cubicBezTo>
                <a:lnTo>
                  <a:pt x="565248" y="754188"/>
                </a:lnTo>
                <a:lnTo>
                  <a:pt x="2456354" y="1846019"/>
                </a:lnTo>
                <a:lnTo>
                  <a:pt x="2456354" y="4462955"/>
                </a:lnTo>
                <a:lnTo>
                  <a:pt x="2237015" y="4474030"/>
                </a:lnTo>
                <a:cubicBezTo>
                  <a:pt x="1001546" y="4474030"/>
                  <a:pt x="0" y="3472485"/>
                  <a:pt x="0" y="2237016"/>
                </a:cubicBezTo>
                <a:close/>
              </a:path>
            </a:pathLst>
          </a:custGeom>
          <a:noFill/>
          <a:ln w="76200">
            <a:solidFill>
              <a:srgbClr val="EAEAEA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D349CB-53DA-1447-A4C9-456AFE7F69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0" y="3794125"/>
            <a:ext cx="4187825" cy="3063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716303-6F66-534D-BE5C-E0AD7790C0C9}"/>
              </a:ext>
            </a:extLst>
          </p:cNvPr>
          <p:cNvSpPr txBox="1"/>
          <p:nvPr userDrawn="1"/>
        </p:nvSpPr>
        <p:spPr>
          <a:xfrm>
            <a:off x="8196549" y="6274169"/>
            <a:ext cx="371981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GB" dirty="0">
                <a:solidFill>
                  <a:srgbClr val="363636"/>
                </a:solidFill>
                <a:latin typeface="Univers LT Pro 57 Cn" panose="020B0506020202050204" pitchFamily="34" charset="0"/>
              </a:rPr>
              <a:t>SGS</a:t>
            </a:r>
            <a:r>
              <a:rPr lang="en-GB" dirty="0">
                <a:latin typeface="Univers LT Pro 57 Cn" panose="020B0506020202050204" pitchFamily="34" charset="0"/>
              </a:rPr>
              <a:t> </a:t>
            </a:r>
            <a:r>
              <a:rPr lang="en-GB" dirty="0">
                <a:solidFill>
                  <a:srgbClr val="FF6600"/>
                </a:solidFill>
                <a:latin typeface="Univers LT Pro 57 Cn" panose="020B0506020202050204" pitchFamily="34" charset="0"/>
              </a:rPr>
              <a:t>ACADEMY  | </a:t>
            </a:r>
            <a:r>
              <a:rPr lang="en-GB" sz="1400" dirty="0">
                <a:solidFill>
                  <a:srgbClr val="FF6600"/>
                </a:solidFill>
                <a:latin typeface="Univers LT Pro 45 Light" panose="020B0403020202020204" pitchFamily="34" charset="0"/>
              </a:rPr>
              <a:t>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3219936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2" userDrawn="1">
          <p15:clr>
            <a:srgbClr val="FBAE40"/>
          </p15:clr>
        </p15:guide>
        <p15:guide id="3" pos="302" userDrawn="1">
          <p15:clr>
            <a:srgbClr val="FBAE40"/>
          </p15:clr>
        </p15:guide>
        <p15:guide id="4" pos="7446">
          <p15:clr>
            <a:srgbClr val="FBAE40"/>
          </p15:clr>
        </p15:guide>
        <p15:guide id="5" pos="2638">
          <p15:clr>
            <a:srgbClr val="FBAE40"/>
          </p15:clr>
        </p15:guide>
        <p15:guide id="9" orient="horz" pos="323" userDrawn="1">
          <p15:clr>
            <a:srgbClr val="FBAE40"/>
          </p15:clr>
        </p15:guide>
        <p15:guide id="10" orient="horz" pos="4065">
          <p15:clr>
            <a:srgbClr val="FBAE40"/>
          </p15:clr>
        </p15:guide>
        <p15:guide id="12" orient="horz" pos="890">
          <p15:clr>
            <a:srgbClr val="FBAE40"/>
          </p15:clr>
        </p15:guide>
        <p15:guide id="13" orient="horz" pos="1071" userDrawn="1">
          <p15:clr>
            <a:srgbClr val="FBAE40"/>
          </p15:clr>
        </p15:guide>
        <p15:guide id="14" orient="horz" pos="1298" userDrawn="1">
          <p15:clr>
            <a:srgbClr val="FBAE40"/>
          </p15:clr>
        </p15:guide>
        <p15:guide id="15" pos="21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38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SGSGlobalAcademy" TargetMode="External"/><Relationship Id="rId13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hyperlink" Target="http://www.facebook.com/sgsglobalacademy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gs.com/en/our-services/knowledge-solutions/training" TargetMode="External"/><Relationship Id="rId11" Type="http://schemas.openxmlformats.org/officeDocument/2006/relationships/hyperlink" Target="mailto:TRAINING@SGS.COM" TargetMode="External"/><Relationship Id="rId5" Type="http://schemas.openxmlformats.org/officeDocument/2006/relationships/hyperlink" Target="http://www.sgs.com/training" TargetMode="External"/><Relationship Id="rId10" Type="http://schemas.openxmlformats.org/officeDocument/2006/relationships/hyperlink" Target="https://www.linkedin.com/showcase/sgsacademy/" TargetMode="External"/><Relationship Id="rId4" Type="http://schemas.openxmlformats.org/officeDocument/2006/relationships/image" Target="../media/image3.wmf"/><Relationship Id="rId9" Type="http://schemas.openxmlformats.org/officeDocument/2006/relationships/hyperlink" Target="https://www.linkedin.com/showcase/sgsacadem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Posição da Imagem 8" descr="Uma imagem com Equipamento de laboratório, Instrumento científico, Equipamento médico, química&#10;&#10;Descrição gerada automaticamente">
            <a:extLst>
              <a:ext uri="{FF2B5EF4-FFF2-40B4-BE49-F238E27FC236}">
                <a16:creationId xmlns:a16="http://schemas.microsoft.com/office/drawing/2014/main" id="{6B7BF48F-4477-EB82-1E24-0FE4C583D02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09" b="41309"/>
          <a:stretch>
            <a:fillRect/>
          </a:stretch>
        </p:blipFill>
        <p:spPr>
          <a:xfrm>
            <a:off x="-13252" y="-2953"/>
            <a:ext cx="12205252" cy="1412875"/>
          </a:xfrm>
        </p:spPr>
      </p:pic>
      <p:sp>
        <p:nvSpPr>
          <p:cNvPr id="6" name="Rectangle 5"/>
          <p:cNvSpPr/>
          <p:nvPr/>
        </p:nvSpPr>
        <p:spPr>
          <a:xfrm>
            <a:off x="0" y="-32079"/>
            <a:ext cx="12192000" cy="144858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16670" y="450408"/>
            <a:ext cx="10459026" cy="8840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pt-BR" sz="3500" dirty="0">
                <a:solidFill>
                  <a:schemeClr val="bg1"/>
                </a:solidFill>
                <a:latin typeface="Univers LT Pro 45 Light"/>
              </a:rPr>
              <a:t>RDC 034 | Boas Práticas no Ciclo de Coleta do Sangue| Interpretação  </a:t>
            </a:r>
            <a:endParaRPr lang="pt-BR" sz="3500" dirty="0">
              <a:solidFill>
                <a:schemeClr val="bg1"/>
              </a:solidFill>
              <a:latin typeface="Univers LT Pro 45 Light" panose="020B0403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51919" y="3647485"/>
            <a:ext cx="3295650" cy="1304215"/>
            <a:chOff x="371475" y="4259129"/>
            <a:chExt cx="3295650" cy="795469"/>
          </a:xfrm>
        </p:grpSpPr>
        <p:sp>
          <p:nvSpPr>
            <p:cNvPr id="25" name="Rectangle 24"/>
            <p:cNvSpPr/>
            <p:nvPr/>
          </p:nvSpPr>
          <p:spPr>
            <a:xfrm>
              <a:off x="371475" y="4259129"/>
              <a:ext cx="3295650" cy="795469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dirty="0">
                  <a:cs typeface="Arial"/>
                </a:rPr>
                <a:t>2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3029" y="4410975"/>
              <a:ext cx="675522" cy="1620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800" dirty="0">
                  <a:solidFill>
                    <a:srgbClr val="777777"/>
                  </a:solidFill>
                  <a:latin typeface="Univers LT Pro 47 Lt Cn" panose="020B0806030502040204" pitchFamily="34" charset="0"/>
                </a:rPr>
                <a:t>DURAÇÃO: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13445" y="4410975"/>
              <a:ext cx="704097" cy="1620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800" dirty="0">
                  <a:solidFill>
                    <a:srgbClr val="777777"/>
                  </a:solidFill>
                  <a:latin typeface="Univers LT Pro 47 Lt Cn" panose="020B0806030502040204" pitchFamily="34" charset="0"/>
                </a:rPr>
                <a:t>ENTREGA: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13445" y="4733808"/>
              <a:ext cx="992995" cy="1620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800" dirty="0">
                  <a:solidFill>
                    <a:srgbClr val="777777"/>
                  </a:solidFill>
                  <a:latin typeface="Univers LT Pro 47 Lt Cn" panose="020B0806030502040204" pitchFamily="34" charset="0"/>
                </a:rPr>
                <a:t>IDIOMA: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3029" y="4733808"/>
              <a:ext cx="905371" cy="1620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800" dirty="0">
                  <a:solidFill>
                    <a:srgbClr val="777777"/>
                  </a:solidFill>
                  <a:latin typeface="Univers LT Pro 47 Lt Cn" panose="020B0806030502040204" pitchFamily="34" charset="0"/>
                </a:rPr>
                <a:t>CRÉDITO: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53232" y="4335005"/>
              <a:ext cx="1520825" cy="641481"/>
            </a:xfrm>
            <a:prstGeom prst="rect">
              <a:avLst/>
            </a:prstGeom>
            <a:noFill/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 Placeholder 38"/>
            <p:cNvSpPr txBox="1">
              <a:spLocks/>
            </p:cNvSpPr>
            <p:nvPr/>
          </p:nvSpPr>
          <p:spPr>
            <a:xfrm>
              <a:off x="944633" y="4327532"/>
              <a:ext cx="1263108" cy="264079"/>
            </a:xfrm>
            <a:prstGeom prst="rect">
              <a:avLst/>
            </a:prstGeom>
          </p:spPr>
          <p:txBody>
            <a:bodyPr lIns="91440" tIns="45720" rIns="91440" bIns="45720"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800" kern="1200">
                  <a:solidFill>
                    <a:srgbClr val="FF6600"/>
                  </a:solidFill>
                  <a:latin typeface="Univers LT Pro 47 Lt Cn" panose="020B080603050204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dirty="0">
                  <a:latin typeface="Univers LT Pro 47 Lt Cn"/>
                </a:rPr>
                <a:t>18 horas/ Aula </a:t>
              </a:r>
              <a:endParaRPr lang="en-GB" dirty="0"/>
            </a:p>
          </p:txBody>
        </p:sp>
        <p:sp>
          <p:nvSpPr>
            <p:cNvPr id="32" name="Text Placeholder 38"/>
            <p:cNvSpPr txBox="1">
              <a:spLocks/>
            </p:cNvSpPr>
            <p:nvPr/>
          </p:nvSpPr>
          <p:spPr>
            <a:xfrm>
              <a:off x="2557728" y="4330262"/>
              <a:ext cx="1006746" cy="323523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800" kern="1200">
                  <a:solidFill>
                    <a:srgbClr val="FF6600"/>
                  </a:solidFill>
                  <a:latin typeface="Univers LT Pro 47 Lt Cn" panose="020B080603050204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/>
                <a:t>PRESENCIAL</a:t>
              </a:r>
            </a:p>
            <a:p>
              <a:r>
                <a:rPr lang="en-GB" dirty="0"/>
                <a:t>VILT</a:t>
              </a:r>
            </a:p>
          </p:txBody>
        </p:sp>
        <p:sp>
          <p:nvSpPr>
            <p:cNvPr id="33" name="Text Placeholder 38"/>
            <p:cNvSpPr txBox="1">
              <a:spLocks/>
            </p:cNvSpPr>
            <p:nvPr/>
          </p:nvSpPr>
          <p:spPr>
            <a:xfrm>
              <a:off x="2557728" y="4653095"/>
              <a:ext cx="809859" cy="323523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800" kern="1200">
                  <a:solidFill>
                    <a:srgbClr val="FF6600"/>
                  </a:solidFill>
                  <a:latin typeface="Univers LT Pro 47 Lt Cn" panose="020B080603050204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err="1"/>
                <a:t>Português</a:t>
              </a:r>
              <a:endParaRPr lang="en-GB" dirty="0"/>
            </a:p>
          </p:txBody>
        </p:sp>
        <p:sp>
          <p:nvSpPr>
            <p:cNvPr id="34" name="Text Placeholder 38"/>
            <p:cNvSpPr txBox="1">
              <a:spLocks/>
            </p:cNvSpPr>
            <p:nvPr/>
          </p:nvSpPr>
          <p:spPr>
            <a:xfrm>
              <a:off x="1203424" y="4655877"/>
              <a:ext cx="798699" cy="317958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800" kern="1200">
                  <a:solidFill>
                    <a:srgbClr val="FF6600"/>
                  </a:solidFill>
                  <a:latin typeface="Univers LT Pro 47 Lt Cn" panose="020B080603050204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/>
                <a:t>SGS</a:t>
              </a:r>
              <a:endParaRPr lang="en-GB" dirty="0" err="1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53384" y="4335005"/>
              <a:ext cx="1520825" cy="641481"/>
            </a:xfrm>
            <a:prstGeom prst="rect">
              <a:avLst/>
            </a:prstGeom>
            <a:noFill/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17525" y="4652962"/>
              <a:ext cx="1365250" cy="0"/>
            </a:xfrm>
            <a:prstGeom prst="line">
              <a:avLst/>
            </a:prstGeom>
            <a:ln w="12700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121431" y="4652962"/>
              <a:ext cx="1365250" cy="0"/>
            </a:xfrm>
            <a:prstGeom prst="line">
              <a:avLst/>
            </a:prstGeom>
            <a:ln w="12700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BC52AE27-E3E8-9941-9C55-D306ED3CB0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429" y="442892"/>
            <a:ext cx="1239520" cy="579120"/>
          </a:xfrm>
          <a:prstGeom prst="rect">
            <a:avLst/>
          </a:prstGeom>
        </p:spPr>
      </p:pic>
      <p:sp>
        <p:nvSpPr>
          <p:cNvPr id="42" name="Text Placeholder 45"/>
          <p:cNvSpPr txBox="1">
            <a:spLocks/>
          </p:cNvSpPr>
          <p:nvPr/>
        </p:nvSpPr>
        <p:spPr>
          <a:xfrm>
            <a:off x="167017" y="5616656"/>
            <a:ext cx="4048586" cy="1057267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55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47 Lt Cn" panose="020B080603050204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47 Lt Cn" panose="020B080603050204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47 Lt Cn" panose="020B080603050204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47 Lt Cn" panose="020B0806030502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>
                <a:latin typeface="Univers LT Pro 55"/>
              </a:rPr>
              <a:t>RASTREABILIDADE DE MATERIAIS UTILIZADOS NOS BANCOS DE SANGUE</a:t>
            </a:r>
            <a:endParaRPr lang="en-GB" sz="1400" dirty="0">
              <a:latin typeface="+mj-lt"/>
            </a:endParaRPr>
          </a:p>
          <a:p>
            <a:endParaRPr lang="en-GB" dirty="0"/>
          </a:p>
        </p:txBody>
      </p:sp>
      <p:grpSp>
        <p:nvGrpSpPr>
          <p:cNvPr id="43" name="Group 42"/>
          <p:cNvGrpSpPr/>
          <p:nvPr/>
        </p:nvGrpSpPr>
        <p:grpSpPr>
          <a:xfrm>
            <a:off x="191031" y="5328889"/>
            <a:ext cx="360888" cy="206375"/>
            <a:chOff x="364703" y="5211692"/>
            <a:chExt cx="360888" cy="206375"/>
          </a:xfrm>
        </p:grpSpPr>
        <p:sp>
          <p:nvSpPr>
            <p:cNvPr id="44" name="Freeform 5"/>
            <p:cNvSpPr>
              <a:spLocks/>
            </p:cNvSpPr>
            <p:nvPr userDrawn="1"/>
          </p:nvSpPr>
          <p:spPr bwMode="auto">
            <a:xfrm rot="10800000">
              <a:off x="364703" y="5211692"/>
              <a:ext cx="177058" cy="206375"/>
            </a:xfrm>
            <a:custGeom>
              <a:avLst/>
              <a:gdLst>
                <a:gd name="T0" fmla="*/ 918 w 918"/>
                <a:gd name="T1" fmla="*/ 0 h 1070"/>
                <a:gd name="T2" fmla="*/ 728 w 918"/>
                <a:gd name="T3" fmla="*/ 1070 h 1070"/>
                <a:gd name="T4" fmla="*/ 0 w 918"/>
                <a:gd name="T5" fmla="*/ 1070 h 1070"/>
                <a:gd name="T6" fmla="*/ 396 w 918"/>
                <a:gd name="T7" fmla="*/ 0 h 1070"/>
                <a:gd name="T8" fmla="*/ 918 w 918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1070">
                  <a:moveTo>
                    <a:pt x="918" y="0"/>
                  </a:moveTo>
                  <a:lnTo>
                    <a:pt x="728" y="1070"/>
                  </a:lnTo>
                  <a:lnTo>
                    <a:pt x="0" y="1070"/>
                  </a:lnTo>
                  <a:lnTo>
                    <a:pt x="396" y="0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5"/>
            <p:cNvSpPr>
              <a:spLocks/>
            </p:cNvSpPr>
            <p:nvPr userDrawn="1"/>
          </p:nvSpPr>
          <p:spPr bwMode="auto">
            <a:xfrm rot="10800000">
              <a:off x="548533" y="5211692"/>
              <a:ext cx="177058" cy="206375"/>
            </a:xfrm>
            <a:custGeom>
              <a:avLst/>
              <a:gdLst>
                <a:gd name="T0" fmla="*/ 918 w 918"/>
                <a:gd name="T1" fmla="*/ 0 h 1070"/>
                <a:gd name="T2" fmla="*/ 728 w 918"/>
                <a:gd name="T3" fmla="*/ 1070 h 1070"/>
                <a:gd name="T4" fmla="*/ 0 w 918"/>
                <a:gd name="T5" fmla="*/ 1070 h 1070"/>
                <a:gd name="T6" fmla="*/ 396 w 918"/>
                <a:gd name="T7" fmla="*/ 0 h 1070"/>
                <a:gd name="T8" fmla="*/ 918 w 918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1070">
                  <a:moveTo>
                    <a:pt x="918" y="0"/>
                  </a:moveTo>
                  <a:lnTo>
                    <a:pt x="728" y="1070"/>
                  </a:lnTo>
                  <a:lnTo>
                    <a:pt x="0" y="1070"/>
                  </a:lnTo>
                  <a:lnTo>
                    <a:pt x="396" y="0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456383" y="6134100"/>
            <a:ext cx="357502" cy="206375"/>
            <a:chOff x="3456383" y="6134100"/>
            <a:chExt cx="357502" cy="206375"/>
          </a:xfrm>
        </p:grpSpPr>
        <p:sp>
          <p:nvSpPr>
            <p:cNvPr id="47" name="Freeform 5"/>
            <p:cNvSpPr>
              <a:spLocks/>
            </p:cNvSpPr>
            <p:nvPr userDrawn="1"/>
          </p:nvSpPr>
          <p:spPr bwMode="auto">
            <a:xfrm>
              <a:off x="3636827" y="6134100"/>
              <a:ext cx="177058" cy="206375"/>
            </a:xfrm>
            <a:custGeom>
              <a:avLst/>
              <a:gdLst>
                <a:gd name="T0" fmla="*/ 918 w 918"/>
                <a:gd name="T1" fmla="*/ 0 h 1070"/>
                <a:gd name="T2" fmla="*/ 728 w 918"/>
                <a:gd name="T3" fmla="*/ 1070 h 1070"/>
                <a:gd name="T4" fmla="*/ 0 w 918"/>
                <a:gd name="T5" fmla="*/ 1070 h 1070"/>
                <a:gd name="T6" fmla="*/ 396 w 918"/>
                <a:gd name="T7" fmla="*/ 0 h 1070"/>
                <a:gd name="T8" fmla="*/ 918 w 918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1070">
                  <a:moveTo>
                    <a:pt x="918" y="0"/>
                  </a:moveTo>
                  <a:lnTo>
                    <a:pt x="728" y="1070"/>
                  </a:lnTo>
                  <a:lnTo>
                    <a:pt x="0" y="1070"/>
                  </a:lnTo>
                  <a:lnTo>
                    <a:pt x="396" y="0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5"/>
            <p:cNvSpPr>
              <a:spLocks/>
            </p:cNvSpPr>
            <p:nvPr userDrawn="1"/>
          </p:nvSpPr>
          <p:spPr bwMode="auto">
            <a:xfrm>
              <a:off x="3456383" y="6134100"/>
              <a:ext cx="177058" cy="206375"/>
            </a:xfrm>
            <a:custGeom>
              <a:avLst/>
              <a:gdLst>
                <a:gd name="T0" fmla="*/ 918 w 918"/>
                <a:gd name="T1" fmla="*/ 0 h 1070"/>
                <a:gd name="T2" fmla="*/ 728 w 918"/>
                <a:gd name="T3" fmla="*/ 1070 h 1070"/>
                <a:gd name="T4" fmla="*/ 0 w 918"/>
                <a:gd name="T5" fmla="*/ 1070 h 1070"/>
                <a:gd name="T6" fmla="*/ 396 w 918"/>
                <a:gd name="T7" fmla="*/ 0 h 1070"/>
                <a:gd name="T8" fmla="*/ 918 w 918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1070">
                  <a:moveTo>
                    <a:pt x="918" y="0"/>
                  </a:moveTo>
                  <a:lnTo>
                    <a:pt x="728" y="1070"/>
                  </a:lnTo>
                  <a:lnTo>
                    <a:pt x="0" y="1070"/>
                  </a:lnTo>
                  <a:lnTo>
                    <a:pt x="396" y="0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9" name="Text Placeholder 14"/>
          <p:cNvSpPr txBox="1">
            <a:spLocks/>
          </p:cNvSpPr>
          <p:nvPr/>
        </p:nvSpPr>
        <p:spPr>
          <a:xfrm>
            <a:off x="400226" y="1998255"/>
            <a:ext cx="3442410" cy="238515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1100" b="0" i="0" kern="1200" baseline="0" smtClean="0">
                <a:solidFill>
                  <a:schemeClr val="tx1"/>
                </a:solidFill>
                <a:effectLst/>
                <a:latin typeface="Univers LT Pro 45 Light" panose="020B04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300"/>
              </a:spcBef>
            </a:pPr>
            <a:r>
              <a:rPr lang="pt-BR" sz="1200" dirty="0">
                <a:solidFill>
                  <a:srgbClr val="4E4E4E"/>
                </a:solidFill>
                <a:latin typeface="Univers LT Pro 45 Light"/>
              </a:rPr>
              <a:t>Conforme a RDC 34, a rastreabilidade de materiais utilizados nos bancos de sangue é uma das boas práticas recomendadas. Para isso, a instituição deve definir procedimentos e critérios para recebimento e liberação de uso, de modo que seja possível garantir que lote e validade sejam controlados.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654050" y="1594571"/>
            <a:ext cx="329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Univers LT Pro 57 Cn" panose="020B0506020202050204" pitchFamily="34" charset="0"/>
              </a:rPr>
              <a:t>DESCRIÇÃO DO CURSO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46980" y="1749955"/>
            <a:ext cx="6678829" cy="30645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b="1" dirty="0">
                <a:solidFill>
                  <a:srgbClr val="363636"/>
                </a:solidFill>
                <a:latin typeface="Univers LT Pro 45 Light" panose="020B0403020202020204"/>
              </a:rPr>
              <a:t>OBJETIVOS DE APRENDIZAGEM</a:t>
            </a:r>
          </a:p>
          <a:p>
            <a:pPr>
              <a:lnSpc>
                <a:spcPct val="100000"/>
              </a:lnSpc>
            </a:pPr>
            <a:r>
              <a:rPr lang="en-GB" sz="1400" b="1" dirty="0">
                <a:solidFill>
                  <a:srgbClr val="363636"/>
                </a:solidFill>
                <a:latin typeface="Univers LT Pro 45 Light" panose="020B0403020202020204"/>
              </a:rPr>
              <a:t>
</a:t>
            </a:r>
            <a:r>
              <a:rPr lang="pt-BR" sz="1400" dirty="0">
                <a:solidFill>
                  <a:srgbClr val="363636"/>
                </a:solidFill>
                <a:latin typeface="Univers LT Pro 45 Light" panose="020B0403020202020204"/>
              </a:rPr>
              <a:t>Após a conclusão deste curso, você será capaz de:</a:t>
            </a:r>
          </a:p>
          <a:p>
            <a:pPr>
              <a:lnSpc>
                <a:spcPct val="100000"/>
              </a:lnSpc>
            </a:pPr>
            <a:endParaRPr lang="pt-BR" sz="1200" dirty="0">
              <a:solidFill>
                <a:srgbClr val="363636"/>
              </a:solidFill>
              <a:latin typeface="Univers LT Pro 45 Light" panose="020B0403020202020204"/>
            </a:endParaRPr>
          </a:p>
          <a:p>
            <a:pPr marL="171450" indent="-171450">
              <a:lnSpc>
                <a:spcPct val="10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400" dirty="0">
                <a:solidFill>
                  <a:srgbClr val="363636"/>
                </a:solidFill>
                <a:latin typeface="Univers LT Pro 45 Light" panose="020B0403020202020204"/>
              </a:rPr>
              <a:t>Interpretar e aplicar os requisitos da resolução </a:t>
            </a:r>
          </a:p>
          <a:p>
            <a:pPr marL="171450" indent="-171450">
              <a:lnSpc>
                <a:spcPct val="10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400" dirty="0" err="1">
                <a:solidFill>
                  <a:srgbClr val="363636"/>
                </a:solidFill>
                <a:latin typeface="Univers LT Pro 45 Light" panose="020B0403020202020204"/>
              </a:rPr>
              <a:t>Deseenvolver</a:t>
            </a:r>
            <a:r>
              <a:rPr lang="pt-BR" sz="1400" dirty="0">
                <a:solidFill>
                  <a:srgbClr val="363636"/>
                </a:solidFill>
                <a:latin typeface="Univers LT Pro 45 Light" panose="020B0403020202020204"/>
              </a:rPr>
              <a:t> habilidades para avaliação e implementação dos requisitos na organização.</a:t>
            </a:r>
          </a:p>
          <a:p>
            <a:pPr marL="171450" indent="-171450">
              <a:lnSpc>
                <a:spcPct val="10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pt-BR" sz="1200" dirty="0">
              <a:solidFill>
                <a:srgbClr val="363636"/>
              </a:solidFill>
              <a:latin typeface="Univers LT Pro 45 Light" panose="020B0403020202020204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500" b="1" dirty="0">
              <a:latin typeface="Univers LT Pro 45 Light" panose="020B0403020202020204"/>
              <a:cs typeface="Segoe UI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500" b="1" dirty="0">
              <a:latin typeface="Univers LT Pro 45 Light" panose="020B0403020202020204"/>
              <a:cs typeface="Segoe UI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500" b="1" dirty="0">
                <a:solidFill>
                  <a:srgbClr val="363636"/>
                </a:solidFill>
                <a:latin typeface="Univers LT Pro 45 Light" panose="020B0403020202020204"/>
                <a:cs typeface="Segoe UI"/>
              </a:rPr>
              <a:t>PÚBLICO ALVO </a:t>
            </a:r>
            <a:endParaRPr lang="en-GB" sz="1200" dirty="0">
              <a:solidFill>
                <a:srgbClr val="363636"/>
              </a:solidFill>
              <a:latin typeface="Univers LT Pro 45 Light" panose="020B0403020202020204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pt-BR" sz="1400" dirty="0">
                <a:solidFill>
                  <a:srgbClr val="363636"/>
                </a:solidFill>
                <a:latin typeface="Univers LT Pro 45 Light" panose="020B0403020202020204"/>
                <a:cs typeface="Arial"/>
              </a:rPr>
              <a:t>Profissionais que atuam com produtos para a saúde e seus fornecedores </a:t>
            </a:r>
          </a:p>
          <a:p>
            <a:pPr>
              <a:lnSpc>
                <a:spcPct val="110000"/>
              </a:lnSpc>
            </a:pPr>
            <a:endParaRPr lang="en-GB" sz="1200" b="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0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rcador de Posição da Imagem 10" descr="Uma imagem com Equipamento de laboratório, Instrumento científico, Equipamento médico, química&#10;&#10;Descrição gerada automaticamente">
            <a:extLst>
              <a:ext uri="{FF2B5EF4-FFF2-40B4-BE49-F238E27FC236}">
                <a16:creationId xmlns:a16="http://schemas.microsoft.com/office/drawing/2014/main" id="{AF5D819F-B40B-1BC4-B66A-41103234B1E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09" b="41309"/>
          <a:stretch>
            <a:fillRect/>
          </a:stretch>
        </p:blipFill>
        <p:spPr/>
      </p:pic>
      <p:grpSp>
        <p:nvGrpSpPr>
          <p:cNvPr id="28" name="Group 27"/>
          <p:cNvGrpSpPr/>
          <p:nvPr userDrawn="1"/>
        </p:nvGrpSpPr>
        <p:grpSpPr>
          <a:xfrm>
            <a:off x="4705163" y="6148022"/>
            <a:ext cx="315526" cy="293283"/>
            <a:chOff x="4011613" y="-1241425"/>
            <a:chExt cx="1216025" cy="1130300"/>
          </a:xfrm>
        </p:grpSpPr>
        <p:sp>
          <p:nvSpPr>
            <p:cNvPr id="30" name="Freeform 5"/>
            <p:cNvSpPr>
              <a:spLocks/>
            </p:cNvSpPr>
            <p:nvPr userDrawn="1"/>
          </p:nvSpPr>
          <p:spPr bwMode="auto">
            <a:xfrm>
              <a:off x="4637088" y="-698500"/>
              <a:ext cx="590550" cy="587375"/>
            </a:xfrm>
            <a:custGeom>
              <a:avLst/>
              <a:gdLst>
                <a:gd name="T0" fmla="*/ 0 w 372"/>
                <a:gd name="T1" fmla="*/ 0 h 370"/>
                <a:gd name="T2" fmla="*/ 140 w 372"/>
                <a:gd name="T3" fmla="*/ 350 h 370"/>
                <a:gd name="T4" fmla="*/ 206 w 372"/>
                <a:gd name="T5" fmla="*/ 244 h 370"/>
                <a:gd name="T6" fmla="*/ 336 w 372"/>
                <a:gd name="T7" fmla="*/ 370 h 370"/>
                <a:gd name="T8" fmla="*/ 372 w 372"/>
                <a:gd name="T9" fmla="*/ 332 h 370"/>
                <a:gd name="T10" fmla="*/ 246 w 372"/>
                <a:gd name="T11" fmla="*/ 204 h 370"/>
                <a:gd name="T12" fmla="*/ 352 w 372"/>
                <a:gd name="T13" fmla="*/ 142 h 370"/>
                <a:gd name="T14" fmla="*/ 0 w 372"/>
                <a:gd name="T1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2" h="370">
                  <a:moveTo>
                    <a:pt x="0" y="0"/>
                  </a:moveTo>
                  <a:lnTo>
                    <a:pt x="140" y="350"/>
                  </a:lnTo>
                  <a:lnTo>
                    <a:pt x="206" y="244"/>
                  </a:lnTo>
                  <a:lnTo>
                    <a:pt x="336" y="370"/>
                  </a:lnTo>
                  <a:lnTo>
                    <a:pt x="372" y="332"/>
                  </a:lnTo>
                  <a:lnTo>
                    <a:pt x="246" y="204"/>
                  </a:lnTo>
                  <a:lnTo>
                    <a:pt x="352" y="14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/>
            <p:cNvSpPr>
              <a:spLocks/>
            </p:cNvSpPr>
            <p:nvPr userDrawn="1"/>
          </p:nvSpPr>
          <p:spPr bwMode="auto">
            <a:xfrm>
              <a:off x="4011613" y="-1241425"/>
              <a:ext cx="1114425" cy="1114425"/>
            </a:xfrm>
            <a:custGeom>
              <a:avLst/>
              <a:gdLst>
                <a:gd name="T0" fmla="*/ 514 w 702"/>
                <a:gd name="T1" fmla="*/ 660 h 702"/>
                <a:gd name="T2" fmla="*/ 476 w 702"/>
                <a:gd name="T3" fmla="*/ 678 h 702"/>
                <a:gd name="T4" fmla="*/ 436 w 702"/>
                <a:gd name="T5" fmla="*/ 690 h 702"/>
                <a:gd name="T6" fmla="*/ 394 w 702"/>
                <a:gd name="T7" fmla="*/ 698 h 702"/>
                <a:gd name="T8" fmla="*/ 350 w 702"/>
                <a:gd name="T9" fmla="*/ 702 h 702"/>
                <a:gd name="T10" fmla="*/ 314 w 702"/>
                <a:gd name="T11" fmla="*/ 700 h 702"/>
                <a:gd name="T12" fmla="*/ 246 w 702"/>
                <a:gd name="T13" fmla="*/ 686 h 702"/>
                <a:gd name="T14" fmla="*/ 184 w 702"/>
                <a:gd name="T15" fmla="*/ 658 h 702"/>
                <a:gd name="T16" fmla="*/ 128 w 702"/>
                <a:gd name="T17" fmla="*/ 622 h 702"/>
                <a:gd name="T18" fmla="*/ 80 w 702"/>
                <a:gd name="T19" fmla="*/ 574 h 702"/>
                <a:gd name="T20" fmla="*/ 42 w 702"/>
                <a:gd name="T21" fmla="*/ 518 h 702"/>
                <a:gd name="T22" fmla="*/ 16 w 702"/>
                <a:gd name="T23" fmla="*/ 454 h 702"/>
                <a:gd name="T24" fmla="*/ 2 w 702"/>
                <a:gd name="T25" fmla="*/ 386 h 702"/>
                <a:gd name="T26" fmla="*/ 0 w 702"/>
                <a:gd name="T27" fmla="*/ 350 h 702"/>
                <a:gd name="T28" fmla="*/ 6 w 702"/>
                <a:gd name="T29" fmla="*/ 280 h 702"/>
                <a:gd name="T30" fmla="*/ 28 w 702"/>
                <a:gd name="T31" fmla="*/ 214 h 702"/>
                <a:gd name="T32" fmla="*/ 60 w 702"/>
                <a:gd name="T33" fmla="*/ 154 h 702"/>
                <a:gd name="T34" fmla="*/ 102 w 702"/>
                <a:gd name="T35" fmla="*/ 102 h 702"/>
                <a:gd name="T36" fmla="*/ 154 w 702"/>
                <a:gd name="T37" fmla="*/ 60 h 702"/>
                <a:gd name="T38" fmla="*/ 214 w 702"/>
                <a:gd name="T39" fmla="*/ 26 h 702"/>
                <a:gd name="T40" fmla="*/ 280 w 702"/>
                <a:gd name="T41" fmla="*/ 6 h 702"/>
                <a:gd name="T42" fmla="*/ 350 w 702"/>
                <a:gd name="T43" fmla="*/ 0 h 702"/>
                <a:gd name="T44" fmla="*/ 386 w 702"/>
                <a:gd name="T45" fmla="*/ 2 h 702"/>
                <a:gd name="T46" fmla="*/ 456 w 702"/>
                <a:gd name="T47" fmla="*/ 16 h 702"/>
                <a:gd name="T48" fmla="*/ 518 w 702"/>
                <a:gd name="T49" fmla="*/ 42 h 702"/>
                <a:gd name="T50" fmla="*/ 574 w 702"/>
                <a:gd name="T51" fmla="*/ 80 h 702"/>
                <a:gd name="T52" fmla="*/ 622 w 702"/>
                <a:gd name="T53" fmla="*/ 126 h 702"/>
                <a:gd name="T54" fmla="*/ 660 w 702"/>
                <a:gd name="T55" fmla="*/ 182 h 702"/>
                <a:gd name="T56" fmla="*/ 686 w 702"/>
                <a:gd name="T57" fmla="*/ 246 h 702"/>
                <a:gd name="T58" fmla="*/ 700 w 702"/>
                <a:gd name="T59" fmla="*/ 314 h 702"/>
                <a:gd name="T60" fmla="*/ 702 w 702"/>
                <a:gd name="T61" fmla="*/ 350 h 702"/>
                <a:gd name="T62" fmla="*/ 698 w 702"/>
                <a:gd name="T63" fmla="*/ 402 h 702"/>
                <a:gd name="T64" fmla="*/ 686 w 702"/>
                <a:gd name="T65" fmla="*/ 45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2" h="702">
                  <a:moveTo>
                    <a:pt x="514" y="660"/>
                  </a:moveTo>
                  <a:lnTo>
                    <a:pt x="514" y="660"/>
                  </a:lnTo>
                  <a:lnTo>
                    <a:pt x="496" y="670"/>
                  </a:lnTo>
                  <a:lnTo>
                    <a:pt x="476" y="678"/>
                  </a:lnTo>
                  <a:lnTo>
                    <a:pt x="458" y="684"/>
                  </a:lnTo>
                  <a:lnTo>
                    <a:pt x="436" y="690"/>
                  </a:lnTo>
                  <a:lnTo>
                    <a:pt x="416" y="696"/>
                  </a:lnTo>
                  <a:lnTo>
                    <a:pt x="394" y="698"/>
                  </a:lnTo>
                  <a:lnTo>
                    <a:pt x="372" y="700"/>
                  </a:lnTo>
                  <a:lnTo>
                    <a:pt x="350" y="702"/>
                  </a:lnTo>
                  <a:lnTo>
                    <a:pt x="350" y="702"/>
                  </a:lnTo>
                  <a:lnTo>
                    <a:pt x="314" y="700"/>
                  </a:lnTo>
                  <a:lnTo>
                    <a:pt x="280" y="694"/>
                  </a:lnTo>
                  <a:lnTo>
                    <a:pt x="246" y="686"/>
                  </a:lnTo>
                  <a:lnTo>
                    <a:pt x="214" y="674"/>
                  </a:lnTo>
                  <a:lnTo>
                    <a:pt x="184" y="658"/>
                  </a:lnTo>
                  <a:lnTo>
                    <a:pt x="154" y="642"/>
                  </a:lnTo>
                  <a:lnTo>
                    <a:pt x="128" y="622"/>
                  </a:lnTo>
                  <a:lnTo>
                    <a:pt x="102" y="598"/>
                  </a:lnTo>
                  <a:lnTo>
                    <a:pt x="80" y="574"/>
                  </a:lnTo>
                  <a:lnTo>
                    <a:pt x="60" y="546"/>
                  </a:lnTo>
                  <a:lnTo>
                    <a:pt x="42" y="518"/>
                  </a:lnTo>
                  <a:lnTo>
                    <a:pt x="28" y="486"/>
                  </a:lnTo>
                  <a:lnTo>
                    <a:pt x="16" y="454"/>
                  </a:lnTo>
                  <a:lnTo>
                    <a:pt x="6" y="420"/>
                  </a:lnTo>
                  <a:lnTo>
                    <a:pt x="2" y="386"/>
                  </a:lnTo>
                  <a:lnTo>
                    <a:pt x="0" y="350"/>
                  </a:lnTo>
                  <a:lnTo>
                    <a:pt x="0" y="350"/>
                  </a:lnTo>
                  <a:lnTo>
                    <a:pt x="2" y="314"/>
                  </a:lnTo>
                  <a:lnTo>
                    <a:pt x="6" y="280"/>
                  </a:lnTo>
                  <a:lnTo>
                    <a:pt x="16" y="246"/>
                  </a:lnTo>
                  <a:lnTo>
                    <a:pt x="28" y="214"/>
                  </a:lnTo>
                  <a:lnTo>
                    <a:pt x="42" y="182"/>
                  </a:lnTo>
                  <a:lnTo>
                    <a:pt x="60" y="154"/>
                  </a:lnTo>
                  <a:lnTo>
                    <a:pt x="80" y="126"/>
                  </a:lnTo>
                  <a:lnTo>
                    <a:pt x="102" y="102"/>
                  </a:lnTo>
                  <a:lnTo>
                    <a:pt x="128" y="80"/>
                  </a:lnTo>
                  <a:lnTo>
                    <a:pt x="154" y="60"/>
                  </a:lnTo>
                  <a:lnTo>
                    <a:pt x="184" y="42"/>
                  </a:lnTo>
                  <a:lnTo>
                    <a:pt x="214" y="26"/>
                  </a:lnTo>
                  <a:lnTo>
                    <a:pt x="246" y="16"/>
                  </a:lnTo>
                  <a:lnTo>
                    <a:pt x="280" y="6"/>
                  </a:lnTo>
                  <a:lnTo>
                    <a:pt x="314" y="2"/>
                  </a:lnTo>
                  <a:lnTo>
                    <a:pt x="350" y="0"/>
                  </a:lnTo>
                  <a:lnTo>
                    <a:pt x="350" y="0"/>
                  </a:lnTo>
                  <a:lnTo>
                    <a:pt x="386" y="2"/>
                  </a:lnTo>
                  <a:lnTo>
                    <a:pt x="422" y="6"/>
                  </a:lnTo>
                  <a:lnTo>
                    <a:pt x="456" y="16"/>
                  </a:lnTo>
                  <a:lnTo>
                    <a:pt x="488" y="26"/>
                  </a:lnTo>
                  <a:lnTo>
                    <a:pt x="518" y="42"/>
                  </a:lnTo>
                  <a:lnTo>
                    <a:pt x="546" y="60"/>
                  </a:lnTo>
                  <a:lnTo>
                    <a:pt x="574" y="80"/>
                  </a:lnTo>
                  <a:lnTo>
                    <a:pt x="598" y="102"/>
                  </a:lnTo>
                  <a:lnTo>
                    <a:pt x="622" y="126"/>
                  </a:lnTo>
                  <a:lnTo>
                    <a:pt x="642" y="154"/>
                  </a:lnTo>
                  <a:lnTo>
                    <a:pt x="660" y="182"/>
                  </a:lnTo>
                  <a:lnTo>
                    <a:pt x="674" y="214"/>
                  </a:lnTo>
                  <a:lnTo>
                    <a:pt x="686" y="246"/>
                  </a:lnTo>
                  <a:lnTo>
                    <a:pt x="694" y="280"/>
                  </a:lnTo>
                  <a:lnTo>
                    <a:pt x="700" y="314"/>
                  </a:lnTo>
                  <a:lnTo>
                    <a:pt x="702" y="350"/>
                  </a:lnTo>
                  <a:lnTo>
                    <a:pt x="702" y="350"/>
                  </a:lnTo>
                  <a:lnTo>
                    <a:pt x="700" y="376"/>
                  </a:lnTo>
                  <a:lnTo>
                    <a:pt x="698" y="402"/>
                  </a:lnTo>
                  <a:lnTo>
                    <a:pt x="692" y="428"/>
                  </a:lnTo>
                  <a:lnTo>
                    <a:pt x="686" y="454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7"/>
            <p:cNvSpPr>
              <a:spLocks/>
            </p:cNvSpPr>
            <p:nvPr userDrawn="1"/>
          </p:nvSpPr>
          <p:spPr bwMode="auto">
            <a:xfrm>
              <a:off x="4275138" y="-1241425"/>
              <a:ext cx="590550" cy="463550"/>
            </a:xfrm>
            <a:custGeom>
              <a:avLst/>
              <a:gdLst>
                <a:gd name="T0" fmla="*/ 0 w 372"/>
                <a:gd name="T1" fmla="*/ 290 h 292"/>
                <a:gd name="T2" fmla="*/ 0 w 372"/>
                <a:gd name="T3" fmla="*/ 290 h 292"/>
                <a:gd name="T4" fmla="*/ 4 w 372"/>
                <a:gd name="T5" fmla="*/ 258 h 292"/>
                <a:gd name="T6" fmla="*/ 10 w 372"/>
                <a:gd name="T7" fmla="*/ 230 h 292"/>
                <a:gd name="T8" fmla="*/ 16 w 372"/>
                <a:gd name="T9" fmla="*/ 202 h 292"/>
                <a:gd name="T10" fmla="*/ 22 w 372"/>
                <a:gd name="T11" fmla="*/ 174 h 292"/>
                <a:gd name="T12" fmla="*/ 32 w 372"/>
                <a:gd name="T13" fmla="*/ 148 h 292"/>
                <a:gd name="T14" fmla="*/ 42 w 372"/>
                <a:gd name="T15" fmla="*/ 126 h 292"/>
                <a:gd name="T16" fmla="*/ 52 w 372"/>
                <a:gd name="T17" fmla="*/ 102 h 292"/>
                <a:gd name="T18" fmla="*/ 64 w 372"/>
                <a:gd name="T19" fmla="*/ 82 h 292"/>
                <a:gd name="T20" fmla="*/ 76 w 372"/>
                <a:gd name="T21" fmla="*/ 64 h 292"/>
                <a:gd name="T22" fmla="*/ 90 w 372"/>
                <a:gd name="T23" fmla="*/ 48 h 292"/>
                <a:gd name="T24" fmla="*/ 104 w 372"/>
                <a:gd name="T25" fmla="*/ 34 h 292"/>
                <a:gd name="T26" fmla="*/ 120 w 372"/>
                <a:gd name="T27" fmla="*/ 22 h 292"/>
                <a:gd name="T28" fmla="*/ 136 w 372"/>
                <a:gd name="T29" fmla="*/ 12 h 292"/>
                <a:gd name="T30" fmla="*/ 152 w 372"/>
                <a:gd name="T31" fmla="*/ 4 h 292"/>
                <a:gd name="T32" fmla="*/ 168 w 372"/>
                <a:gd name="T33" fmla="*/ 0 h 292"/>
                <a:gd name="T34" fmla="*/ 186 w 372"/>
                <a:gd name="T35" fmla="*/ 0 h 292"/>
                <a:gd name="T36" fmla="*/ 186 w 372"/>
                <a:gd name="T37" fmla="*/ 0 h 292"/>
                <a:gd name="T38" fmla="*/ 204 w 372"/>
                <a:gd name="T39" fmla="*/ 0 h 292"/>
                <a:gd name="T40" fmla="*/ 220 w 372"/>
                <a:gd name="T41" fmla="*/ 6 h 292"/>
                <a:gd name="T42" fmla="*/ 236 w 372"/>
                <a:gd name="T43" fmla="*/ 12 h 292"/>
                <a:gd name="T44" fmla="*/ 252 w 372"/>
                <a:gd name="T45" fmla="*/ 22 h 292"/>
                <a:gd name="T46" fmla="*/ 268 w 372"/>
                <a:gd name="T47" fmla="*/ 34 h 292"/>
                <a:gd name="T48" fmla="*/ 282 w 372"/>
                <a:gd name="T49" fmla="*/ 48 h 292"/>
                <a:gd name="T50" fmla="*/ 296 w 372"/>
                <a:gd name="T51" fmla="*/ 64 h 292"/>
                <a:gd name="T52" fmla="*/ 308 w 372"/>
                <a:gd name="T53" fmla="*/ 84 h 292"/>
                <a:gd name="T54" fmla="*/ 320 w 372"/>
                <a:gd name="T55" fmla="*/ 104 h 292"/>
                <a:gd name="T56" fmla="*/ 330 w 372"/>
                <a:gd name="T57" fmla="*/ 126 h 292"/>
                <a:gd name="T58" fmla="*/ 340 w 372"/>
                <a:gd name="T59" fmla="*/ 150 h 292"/>
                <a:gd name="T60" fmla="*/ 350 w 372"/>
                <a:gd name="T61" fmla="*/ 176 h 292"/>
                <a:gd name="T62" fmla="*/ 356 w 372"/>
                <a:gd name="T63" fmla="*/ 204 h 292"/>
                <a:gd name="T64" fmla="*/ 364 w 372"/>
                <a:gd name="T65" fmla="*/ 232 h 292"/>
                <a:gd name="T66" fmla="*/ 368 w 372"/>
                <a:gd name="T67" fmla="*/ 262 h 292"/>
                <a:gd name="T68" fmla="*/ 372 w 372"/>
                <a:gd name="T69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2" h="292">
                  <a:moveTo>
                    <a:pt x="0" y="290"/>
                  </a:moveTo>
                  <a:lnTo>
                    <a:pt x="0" y="290"/>
                  </a:lnTo>
                  <a:lnTo>
                    <a:pt x="4" y="258"/>
                  </a:lnTo>
                  <a:lnTo>
                    <a:pt x="10" y="230"/>
                  </a:lnTo>
                  <a:lnTo>
                    <a:pt x="16" y="202"/>
                  </a:lnTo>
                  <a:lnTo>
                    <a:pt x="22" y="174"/>
                  </a:lnTo>
                  <a:lnTo>
                    <a:pt x="32" y="148"/>
                  </a:lnTo>
                  <a:lnTo>
                    <a:pt x="42" y="126"/>
                  </a:lnTo>
                  <a:lnTo>
                    <a:pt x="52" y="102"/>
                  </a:lnTo>
                  <a:lnTo>
                    <a:pt x="64" y="82"/>
                  </a:lnTo>
                  <a:lnTo>
                    <a:pt x="76" y="64"/>
                  </a:lnTo>
                  <a:lnTo>
                    <a:pt x="90" y="48"/>
                  </a:lnTo>
                  <a:lnTo>
                    <a:pt x="104" y="34"/>
                  </a:lnTo>
                  <a:lnTo>
                    <a:pt x="120" y="22"/>
                  </a:lnTo>
                  <a:lnTo>
                    <a:pt x="136" y="12"/>
                  </a:lnTo>
                  <a:lnTo>
                    <a:pt x="152" y="4"/>
                  </a:lnTo>
                  <a:lnTo>
                    <a:pt x="168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204" y="0"/>
                  </a:lnTo>
                  <a:lnTo>
                    <a:pt x="220" y="6"/>
                  </a:lnTo>
                  <a:lnTo>
                    <a:pt x="236" y="12"/>
                  </a:lnTo>
                  <a:lnTo>
                    <a:pt x="252" y="22"/>
                  </a:lnTo>
                  <a:lnTo>
                    <a:pt x="268" y="34"/>
                  </a:lnTo>
                  <a:lnTo>
                    <a:pt x="282" y="48"/>
                  </a:lnTo>
                  <a:lnTo>
                    <a:pt x="296" y="64"/>
                  </a:lnTo>
                  <a:lnTo>
                    <a:pt x="308" y="84"/>
                  </a:lnTo>
                  <a:lnTo>
                    <a:pt x="320" y="104"/>
                  </a:lnTo>
                  <a:lnTo>
                    <a:pt x="330" y="126"/>
                  </a:lnTo>
                  <a:lnTo>
                    <a:pt x="340" y="150"/>
                  </a:lnTo>
                  <a:lnTo>
                    <a:pt x="350" y="176"/>
                  </a:lnTo>
                  <a:lnTo>
                    <a:pt x="356" y="204"/>
                  </a:lnTo>
                  <a:lnTo>
                    <a:pt x="364" y="232"/>
                  </a:lnTo>
                  <a:lnTo>
                    <a:pt x="368" y="262"/>
                  </a:lnTo>
                  <a:lnTo>
                    <a:pt x="372" y="292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8"/>
            <p:cNvSpPr>
              <a:spLocks/>
            </p:cNvSpPr>
            <p:nvPr userDrawn="1"/>
          </p:nvSpPr>
          <p:spPr bwMode="auto">
            <a:xfrm>
              <a:off x="4275138" y="-581025"/>
              <a:ext cx="511175" cy="454025"/>
            </a:xfrm>
            <a:custGeom>
              <a:avLst/>
              <a:gdLst>
                <a:gd name="T0" fmla="*/ 322 w 322"/>
                <a:gd name="T1" fmla="*/ 176 h 286"/>
                <a:gd name="T2" fmla="*/ 322 w 322"/>
                <a:gd name="T3" fmla="*/ 176 h 286"/>
                <a:gd name="T4" fmla="*/ 308 w 322"/>
                <a:gd name="T5" fmla="*/ 200 h 286"/>
                <a:gd name="T6" fmla="*/ 294 w 322"/>
                <a:gd name="T7" fmla="*/ 222 h 286"/>
                <a:gd name="T8" fmla="*/ 278 w 322"/>
                <a:gd name="T9" fmla="*/ 240 h 286"/>
                <a:gd name="T10" fmla="*/ 262 w 322"/>
                <a:gd name="T11" fmla="*/ 256 h 286"/>
                <a:gd name="T12" fmla="*/ 244 w 322"/>
                <a:gd name="T13" fmla="*/ 268 h 286"/>
                <a:gd name="T14" fmla="*/ 224 w 322"/>
                <a:gd name="T15" fmla="*/ 278 h 286"/>
                <a:gd name="T16" fmla="*/ 206 w 322"/>
                <a:gd name="T17" fmla="*/ 284 h 286"/>
                <a:gd name="T18" fmla="*/ 186 w 322"/>
                <a:gd name="T19" fmla="*/ 286 h 286"/>
                <a:gd name="T20" fmla="*/ 186 w 322"/>
                <a:gd name="T21" fmla="*/ 286 h 286"/>
                <a:gd name="T22" fmla="*/ 168 w 322"/>
                <a:gd name="T23" fmla="*/ 284 h 286"/>
                <a:gd name="T24" fmla="*/ 152 w 322"/>
                <a:gd name="T25" fmla="*/ 280 h 286"/>
                <a:gd name="T26" fmla="*/ 136 w 322"/>
                <a:gd name="T27" fmla="*/ 272 h 286"/>
                <a:gd name="T28" fmla="*/ 120 w 322"/>
                <a:gd name="T29" fmla="*/ 264 h 286"/>
                <a:gd name="T30" fmla="*/ 106 w 322"/>
                <a:gd name="T31" fmla="*/ 252 h 286"/>
                <a:gd name="T32" fmla="*/ 92 w 322"/>
                <a:gd name="T33" fmla="*/ 238 h 286"/>
                <a:gd name="T34" fmla="*/ 78 w 322"/>
                <a:gd name="T35" fmla="*/ 222 h 286"/>
                <a:gd name="T36" fmla="*/ 66 w 322"/>
                <a:gd name="T37" fmla="*/ 204 h 286"/>
                <a:gd name="T38" fmla="*/ 54 w 322"/>
                <a:gd name="T39" fmla="*/ 184 h 286"/>
                <a:gd name="T40" fmla="*/ 42 w 322"/>
                <a:gd name="T41" fmla="*/ 162 h 286"/>
                <a:gd name="T42" fmla="*/ 32 w 322"/>
                <a:gd name="T43" fmla="*/ 138 h 286"/>
                <a:gd name="T44" fmla="*/ 24 w 322"/>
                <a:gd name="T45" fmla="*/ 114 h 286"/>
                <a:gd name="T46" fmla="*/ 16 w 322"/>
                <a:gd name="T47" fmla="*/ 86 h 286"/>
                <a:gd name="T48" fmla="*/ 10 w 322"/>
                <a:gd name="T49" fmla="*/ 60 h 286"/>
                <a:gd name="T50" fmla="*/ 4 w 322"/>
                <a:gd name="T51" fmla="*/ 30 h 286"/>
                <a:gd name="T52" fmla="*/ 0 w 322"/>
                <a:gd name="T5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286">
                  <a:moveTo>
                    <a:pt x="322" y="176"/>
                  </a:moveTo>
                  <a:lnTo>
                    <a:pt x="322" y="176"/>
                  </a:lnTo>
                  <a:lnTo>
                    <a:pt x="308" y="200"/>
                  </a:lnTo>
                  <a:lnTo>
                    <a:pt x="294" y="222"/>
                  </a:lnTo>
                  <a:lnTo>
                    <a:pt x="278" y="240"/>
                  </a:lnTo>
                  <a:lnTo>
                    <a:pt x="262" y="256"/>
                  </a:lnTo>
                  <a:lnTo>
                    <a:pt x="244" y="268"/>
                  </a:lnTo>
                  <a:lnTo>
                    <a:pt x="224" y="278"/>
                  </a:lnTo>
                  <a:lnTo>
                    <a:pt x="206" y="284"/>
                  </a:lnTo>
                  <a:lnTo>
                    <a:pt x="186" y="286"/>
                  </a:lnTo>
                  <a:lnTo>
                    <a:pt x="186" y="286"/>
                  </a:lnTo>
                  <a:lnTo>
                    <a:pt x="168" y="284"/>
                  </a:lnTo>
                  <a:lnTo>
                    <a:pt x="152" y="280"/>
                  </a:lnTo>
                  <a:lnTo>
                    <a:pt x="136" y="272"/>
                  </a:lnTo>
                  <a:lnTo>
                    <a:pt x="120" y="264"/>
                  </a:lnTo>
                  <a:lnTo>
                    <a:pt x="106" y="252"/>
                  </a:lnTo>
                  <a:lnTo>
                    <a:pt x="92" y="238"/>
                  </a:lnTo>
                  <a:lnTo>
                    <a:pt x="78" y="222"/>
                  </a:lnTo>
                  <a:lnTo>
                    <a:pt x="66" y="204"/>
                  </a:lnTo>
                  <a:lnTo>
                    <a:pt x="54" y="184"/>
                  </a:lnTo>
                  <a:lnTo>
                    <a:pt x="42" y="162"/>
                  </a:lnTo>
                  <a:lnTo>
                    <a:pt x="32" y="138"/>
                  </a:lnTo>
                  <a:lnTo>
                    <a:pt x="24" y="114"/>
                  </a:lnTo>
                  <a:lnTo>
                    <a:pt x="16" y="86"/>
                  </a:lnTo>
                  <a:lnTo>
                    <a:pt x="10" y="60"/>
                  </a:lnTo>
                  <a:lnTo>
                    <a:pt x="4" y="3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9"/>
            <p:cNvSpPr>
              <a:spLocks/>
            </p:cNvSpPr>
            <p:nvPr userDrawn="1"/>
          </p:nvSpPr>
          <p:spPr bwMode="auto">
            <a:xfrm>
              <a:off x="4132263" y="-1031875"/>
              <a:ext cx="869950" cy="114300"/>
            </a:xfrm>
            <a:custGeom>
              <a:avLst/>
              <a:gdLst>
                <a:gd name="T0" fmla="*/ 0 w 548"/>
                <a:gd name="T1" fmla="*/ 0 h 72"/>
                <a:gd name="T2" fmla="*/ 0 w 548"/>
                <a:gd name="T3" fmla="*/ 0 h 72"/>
                <a:gd name="T4" fmla="*/ 4 w 548"/>
                <a:gd name="T5" fmla="*/ 2 h 72"/>
                <a:gd name="T6" fmla="*/ 12 w 548"/>
                <a:gd name="T7" fmla="*/ 10 h 72"/>
                <a:gd name="T8" fmla="*/ 28 w 548"/>
                <a:gd name="T9" fmla="*/ 22 h 72"/>
                <a:gd name="T10" fmla="*/ 54 w 548"/>
                <a:gd name="T11" fmla="*/ 36 h 72"/>
                <a:gd name="T12" fmla="*/ 72 w 548"/>
                <a:gd name="T13" fmla="*/ 42 h 72"/>
                <a:gd name="T14" fmla="*/ 90 w 548"/>
                <a:gd name="T15" fmla="*/ 50 h 72"/>
                <a:gd name="T16" fmla="*/ 112 w 548"/>
                <a:gd name="T17" fmla="*/ 56 h 72"/>
                <a:gd name="T18" fmla="*/ 138 w 548"/>
                <a:gd name="T19" fmla="*/ 62 h 72"/>
                <a:gd name="T20" fmla="*/ 168 w 548"/>
                <a:gd name="T21" fmla="*/ 66 h 72"/>
                <a:gd name="T22" fmla="*/ 200 w 548"/>
                <a:gd name="T23" fmla="*/ 70 h 72"/>
                <a:gd name="T24" fmla="*/ 236 w 548"/>
                <a:gd name="T25" fmla="*/ 72 h 72"/>
                <a:gd name="T26" fmla="*/ 276 w 548"/>
                <a:gd name="T27" fmla="*/ 72 h 72"/>
                <a:gd name="T28" fmla="*/ 276 w 548"/>
                <a:gd name="T29" fmla="*/ 72 h 72"/>
                <a:gd name="T30" fmla="*/ 316 w 548"/>
                <a:gd name="T31" fmla="*/ 72 h 72"/>
                <a:gd name="T32" fmla="*/ 352 w 548"/>
                <a:gd name="T33" fmla="*/ 70 h 72"/>
                <a:gd name="T34" fmla="*/ 384 w 548"/>
                <a:gd name="T35" fmla="*/ 66 h 72"/>
                <a:gd name="T36" fmla="*/ 412 w 548"/>
                <a:gd name="T37" fmla="*/ 62 h 72"/>
                <a:gd name="T38" fmla="*/ 438 w 548"/>
                <a:gd name="T39" fmla="*/ 56 h 72"/>
                <a:gd name="T40" fmla="*/ 460 w 548"/>
                <a:gd name="T41" fmla="*/ 50 h 72"/>
                <a:gd name="T42" fmla="*/ 480 w 548"/>
                <a:gd name="T43" fmla="*/ 44 h 72"/>
                <a:gd name="T44" fmla="*/ 496 w 548"/>
                <a:gd name="T45" fmla="*/ 38 h 72"/>
                <a:gd name="T46" fmla="*/ 522 w 548"/>
                <a:gd name="T47" fmla="*/ 26 h 72"/>
                <a:gd name="T48" fmla="*/ 538 w 548"/>
                <a:gd name="T49" fmla="*/ 14 h 72"/>
                <a:gd name="T50" fmla="*/ 546 w 548"/>
                <a:gd name="T51" fmla="*/ 6 h 72"/>
                <a:gd name="T52" fmla="*/ 548 w 548"/>
                <a:gd name="T53" fmla="*/ 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8" h="72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2" y="10"/>
                  </a:lnTo>
                  <a:lnTo>
                    <a:pt x="28" y="22"/>
                  </a:lnTo>
                  <a:lnTo>
                    <a:pt x="54" y="36"/>
                  </a:lnTo>
                  <a:lnTo>
                    <a:pt x="72" y="42"/>
                  </a:lnTo>
                  <a:lnTo>
                    <a:pt x="90" y="50"/>
                  </a:lnTo>
                  <a:lnTo>
                    <a:pt x="112" y="56"/>
                  </a:lnTo>
                  <a:lnTo>
                    <a:pt x="138" y="62"/>
                  </a:lnTo>
                  <a:lnTo>
                    <a:pt x="168" y="66"/>
                  </a:lnTo>
                  <a:lnTo>
                    <a:pt x="200" y="70"/>
                  </a:lnTo>
                  <a:lnTo>
                    <a:pt x="236" y="72"/>
                  </a:lnTo>
                  <a:lnTo>
                    <a:pt x="276" y="72"/>
                  </a:lnTo>
                  <a:lnTo>
                    <a:pt x="276" y="72"/>
                  </a:lnTo>
                  <a:lnTo>
                    <a:pt x="316" y="72"/>
                  </a:lnTo>
                  <a:lnTo>
                    <a:pt x="352" y="70"/>
                  </a:lnTo>
                  <a:lnTo>
                    <a:pt x="384" y="66"/>
                  </a:lnTo>
                  <a:lnTo>
                    <a:pt x="412" y="62"/>
                  </a:lnTo>
                  <a:lnTo>
                    <a:pt x="438" y="56"/>
                  </a:lnTo>
                  <a:lnTo>
                    <a:pt x="460" y="50"/>
                  </a:lnTo>
                  <a:lnTo>
                    <a:pt x="480" y="44"/>
                  </a:lnTo>
                  <a:lnTo>
                    <a:pt x="496" y="38"/>
                  </a:lnTo>
                  <a:lnTo>
                    <a:pt x="522" y="26"/>
                  </a:lnTo>
                  <a:lnTo>
                    <a:pt x="538" y="14"/>
                  </a:lnTo>
                  <a:lnTo>
                    <a:pt x="546" y="6"/>
                  </a:lnTo>
                  <a:lnTo>
                    <a:pt x="548" y="4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10"/>
            <p:cNvSpPr>
              <a:spLocks/>
            </p:cNvSpPr>
            <p:nvPr userDrawn="1"/>
          </p:nvSpPr>
          <p:spPr bwMode="auto">
            <a:xfrm>
              <a:off x="4141788" y="-438150"/>
              <a:ext cx="584200" cy="107950"/>
            </a:xfrm>
            <a:custGeom>
              <a:avLst/>
              <a:gdLst>
                <a:gd name="T0" fmla="*/ 368 w 368"/>
                <a:gd name="T1" fmla="*/ 6 h 68"/>
                <a:gd name="T2" fmla="*/ 368 w 368"/>
                <a:gd name="T3" fmla="*/ 6 h 68"/>
                <a:gd name="T4" fmla="*/ 322 w 368"/>
                <a:gd name="T5" fmla="*/ 2 h 68"/>
                <a:gd name="T6" fmla="*/ 268 w 368"/>
                <a:gd name="T7" fmla="*/ 0 h 68"/>
                <a:gd name="T8" fmla="*/ 268 w 368"/>
                <a:gd name="T9" fmla="*/ 0 h 68"/>
                <a:gd name="T10" fmla="*/ 228 w 368"/>
                <a:gd name="T11" fmla="*/ 2 h 68"/>
                <a:gd name="T12" fmla="*/ 192 w 368"/>
                <a:gd name="T13" fmla="*/ 4 h 68"/>
                <a:gd name="T14" fmla="*/ 160 w 368"/>
                <a:gd name="T15" fmla="*/ 8 h 68"/>
                <a:gd name="T16" fmla="*/ 132 w 368"/>
                <a:gd name="T17" fmla="*/ 12 h 68"/>
                <a:gd name="T18" fmla="*/ 106 w 368"/>
                <a:gd name="T19" fmla="*/ 16 h 68"/>
                <a:gd name="T20" fmla="*/ 84 w 368"/>
                <a:gd name="T21" fmla="*/ 22 h 68"/>
                <a:gd name="T22" fmla="*/ 66 w 368"/>
                <a:gd name="T23" fmla="*/ 28 h 68"/>
                <a:gd name="T24" fmla="*/ 50 w 368"/>
                <a:gd name="T25" fmla="*/ 34 h 68"/>
                <a:gd name="T26" fmla="*/ 26 w 368"/>
                <a:gd name="T27" fmla="*/ 48 h 68"/>
                <a:gd name="T28" fmla="*/ 10 w 368"/>
                <a:gd name="T29" fmla="*/ 58 h 68"/>
                <a:gd name="T30" fmla="*/ 2 w 368"/>
                <a:gd name="T31" fmla="*/ 66 h 68"/>
                <a:gd name="T32" fmla="*/ 0 w 368"/>
                <a:gd name="T3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8" h="68">
                  <a:moveTo>
                    <a:pt x="368" y="6"/>
                  </a:moveTo>
                  <a:lnTo>
                    <a:pt x="368" y="6"/>
                  </a:lnTo>
                  <a:lnTo>
                    <a:pt x="322" y="2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28" y="2"/>
                  </a:lnTo>
                  <a:lnTo>
                    <a:pt x="192" y="4"/>
                  </a:lnTo>
                  <a:lnTo>
                    <a:pt x="160" y="8"/>
                  </a:lnTo>
                  <a:lnTo>
                    <a:pt x="132" y="12"/>
                  </a:lnTo>
                  <a:lnTo>
                    <a:pt x="106" y="16"/>
                  </a:lnTo>
                  <a:lnTo>
                    <a:pt x="84" y="22"/>
                  </a:lnTo>
                  <a:lnTo>
                    <a:pt x="66" y="28"/>
                  </a:lnTo>
                  <a:lnTo>
                    <a:pt x="50" y="34"/>
                  </a:lnTo>
                  <a:lnTo>
                    <a:pt x="26" y="48"/>
                  </a:lnTo>
                  <a:lnTo>
                    <a:pt x="10" y="58"/>
                  </a:lnTo>
                  <a:lnTo>
                    <a:pt x="2" y="66"/>
                  </a:lnTo>
                  <a:lnTo>
                    <a:pt x="0" y="68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Line 11"/>
            <p:cNvSpPr>
              <a:spLocks noChangeShapeType="1"/>
            </p:cNvSpPr>
            <p:nvPr userDrawn="1"/>
          </p:nvSpPr>
          <p:spPr bwMode="auto">
            <a:xfrm>
              <a:off x="4567238" y="-574675"/>
              <a:ext cx="0" cy="4445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Line 12"/>
            <p:cNvSpPr>
              <a:spLocks noChangeShapeType="1"/>
            </p:cNvSpPr>
            <p:nvPr userDrawn="1"/>
          </p:nvSpPr>
          <p:spPr bwMode="auto">
            <a:xfrm>
              <a:off x="4567238" y="-1241425"/>
              <a:ext cx="0" cy="4540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Line 13"/>
            <p:cNvSpPr>
              <a:spLocks noChangeShapeType="1"/>
            </p:cNvSpPr>
            <p:nvPr userDrawn="1"/>
          </p:nvSpPr>
          <p:spPr bwMode="auto">
            <a:xfrm>
              <a:off x="407193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Line 14"/>
            <p:cNvSpPr>
              <a:spLocks noChangeShapeType="1"/>
            </p:cNvSpPr>
            <p:nvPr userDrawn="1"/>
          </p:nvSpPr>
          <p:spPr bwMode="auto">
            <a:xfrm>
              <a:off x="417353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Line 15"/>
            <p:cNvSpPr>
              <a:spLocks noChangeShapeType="1"/>
            </p:cNvSpPr>
            <p:nvPr userDrawn="1"/>
          </p:nvSpPr>
          <p:spPr bwMode="auto">
            <a:xfrm>
              <a:off x="4271963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Line 16"/>
            <p:cNvSpPr>
              <a:spLocks noChangeShapeType="1"/>
            </p:cNvSpPr>
            <p:nvPr userDrawn="1"/>
          </p:nvSpPr>
          <p:spPr bwMode="auto">
            <a:xfrm>
              <a:off x="437038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Line 17"/>
            <p:cNvSpPr>
              <a:spLocks noChangeShapeType="1"/>
            </p:cNvSpPr>
            <p:nvPr userDrawn="1"/>
          </p:nvSpPr>
          <p:spPr bwMode="auto">
            <a:xfrm>
              <a:off x="447198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Line 18"/>
            <p:cNvSpPr>
              <a:spLocks noChangeShapeType="1"/>
            </p:cNvSpPr>
            <p:nvPr userDrawn="1"/>
          </p:nvSpPr>
          <p:spPr bwMode="auto">
            <a:xfrm>
              <a:off x="4570413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Line 19"/>
            <p:cNvSpPr>
              <a:spLocks noChangeShapeType="1"/>
            </p:cNvSpPr>
            <p:nvPr userDrawn="1"/>
          </p:nvSpPr>
          <p:spPr bwMode="auto">
            <a:xfrm>
              <a:off x="477043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Line 20"/>
            <p:cNvSpPr>
              <a:spLocks noChangeShapeType="1"/>
            </p:cNvSpPr>
            <p:nvPr userDrawn="1"/>
          </p:nvSpPr>
          <p:spPr bwMode="auto">
            <a:xfrm>
              <a:off x="4868863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Line 21"/>
            <p:cNvSpPr>
              <a:spLocks noChangeShapeType="1"/>
            </p:cNvSpPr>
            <p:nvPr userDrawn="1"/>
          </p:nvSpPr>
          <p:spPr bwMode="auto">
            <a:xfrm>
              <a:off x="496728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Line 22"/>
            <p:cNvSpPr>
              <a:spLocks noChangeShapeType="1"/>
            </p:cNvSpPr>
            <p:nvPr userDrawn="1"/>
          </p:nvSpPr>
          <p:spPr bwMode="auto">
            <a:xfrm>
              <a:off x="506888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" name="Group 48"/>
          <p:cNvGrpSpPr/>
          <p:nvPr userDrawn="1"/>
        </p:nvGrpSpPr>
        <p:grpSpPr>
          <a:xfrm>
            <a:off x="5866874" y="6157787"/>
            <a:ext cx="259506" cy="258682"/>
            <a:chOff x="8589963" y="-1651000"/>
            <a:chExt cx="1000125" cy="996950"/>
          </a:xfrm>
        </p:grpSpPr>
        <p:sp>
          <p:nvSpPr>
            <p:cNvPr id="51" name="Freeform 58"/>
            <p:cNvSpPr>
              <a:spLocks/>
            </p:cNvSpPr>
            <p:nvPr userDrawn="1"/>
          </p:nvSpPr>
          <p:spPr bwMode="auto">
            <a:xfrm>
              <a:off x="8589963" y="-1651000"/>
              <a:ext cx="1000125" cy="996950"/>
            </a:xfrm>
            <a:custGeom>
              <a:avLst/>
              <a:gdLst>
                <a:gd name="T0" fmla="*/ 548 w 630"/>
                <a:gd name="T1" fmla="*/ 628 h 628"/>
                <a:gd name="T2" fmla="*/ 82 w 630"/>
                <a:gd name="T3" fmla="*/ 628 h 628"/>
                <a:gd name="T4" fmla="*/ 82 w 630"/>
                <a:gd name="T5" fmla="*/ 628 h 628"/>
                <a:gd name="T6" fmla="*/ 66 w 630"/>
                <a:gd name="T7" fmla="*/ 628 h 628"/>
                <a:gd name="T8" fmla="*/ 50 w 630"/>
                <a:gd name="T9" fmla="*/ 622 h 628"/>
                <a:gd name="T10" fmla="*/ 36 w 630"/>
                <a:gd name="T11" fmla="*/ 614 h 628"/>
                <a:gd name="T12" fmla="*/ 24 w 630"/>
                <a:gd name="T13" fmla="*/ 606 h 628"/>
                <a:gd name="T14" fmla="*/ 14 w 630"/>
                <a:gd name="T15" fmla="*/ 592 h 628"/>
                <a:gd name="T16" fmla="*/ 6 w 630"/>
                <a:gd name="T17" fmla="*/ 580 h 628"/>
                <a:gd name="T18" fmla="*/ 2 w 630"/>
                <a:gd name="T19" fmla="*/ 564 h 628"/>
                <a:gd name="T20" fmla="*/ 0 w 630"/>
                <a:gd name="T21" fmla="*/ 548 h 628"/>
                <a:gd name="T22" fmla="*/ 0 w 630"/>
                <a:gd name="T23" fmla="*/ 82 h 628"/>
                <a:gd name="T24" fmla="*/ 0 w 630"/>
                <a:gd name="T25" fmla="*/ 82 h 628"/>
                <a:gd name="T26" fmla="*/ 2 w 630"/>
                <a:gd name="T27" fmla="*/ 66 h 628"/>
                <a:gd name="T28" fmla="*/ 6 w 630"/>
                <a:gd name="T29" fmla="*/ 50 h 628"/>
                <a:gd name="T30" fmla="*/ 14 w 630"/>
                <a:gd name="T31" fmla="*/ 36 h 628"/>
                <a:gd name="T32" fmla="*/ 24 w 630"/>
                <a:gd name="T33" fmla="*/ 24 h 628"/>
                <a:gd name="T34" fmla="*/ 36 w 630"/>
                <a:gd name="T35" fmla="*/ 14 h 628"/>
                <a:gd name="T36" fmla="*/ 50 w 630"/>
                <a:gd name="T37" fmla="*/ 6 h 628"/>
                <a:gd name="T38" fmla="*/ 66 w 630"/>
                <a:gd name="T39" fmla="*/ 2 h 628"/>
                <a:gd name="T40" fmla="*/ 82 w 630"/>
                <a:gd name="T41" fmla="*/ 0 h 628"/>
                <a:gd name="T42" fmla="*/ 548 w 630"/>
                <a:gd name="T43" fmla="*/ 0 h 628"/>
                <a:gd name="T44" fmla="*/ 548 w 630"/>
                <a:gd name="T45" fmla="*/ 0 h 628"/>
                <a:gd name="T46" fmla="*/ 566 w 630"/>
                <a:gd name="T47" fmla="*/ 2 h 628"/>
                <a:gd name="T48" fmla="*/ 580 w 630"/>
                <a:gd name="T49" fmla="*/ 6 h 628"/>
                <a:gd name="T50" fmla="*/ 594 w 630"/>
                <a:gd name="T51" fmla="*/ 14 h 628"/>
                <a:gd name="T52" fmla="*/ 606 w 630"/>
                <a:gd name="T53" fmla="*/ 24 h 628"/>
                <a:gd name="T54" fmla="*/ 616 w 630"/>
                <a:gd name="T55" fmla="*/ 36 h 628"/>
                <a:gd name="T56" fmla="*/ 624 w 630"/>
                <a:gd name="T57" fmla="*/ 50 h 628"/>
                <a:gd name="T58" fmla="*/ 628 w 630"/>
                <a:gd name="T59" fmla="*/ 66 h 628"/>
                <a:gd name="T60" fmla="*/ 630 w 630"/>
                <a:gd name="T61" fmla="*/ 82 h 628"/>
                <a:gd name="T62" fmla="*/ 630 w 630"/>
                <a:gd name="T63" fmla="*/ 548 h 628"/>
                <a:gd name="T64" fmla="*/ 630 w 630"/>
                <a:gd name="T65" fmla="*/ 548 h 628"/>
                <a:gd name="T66" fmla="*/ 628 w 630"/>
                <a:gd name="T67" fmla="*/ 564 h 628"/>
                <a:gd name="T68" fmla="*/ 624 w 630"/>
                <a:gd name="T69" fmla="*/ 580 h 628"/>
                <a:gd name="T70" fmla="*/ 616 w 630"/>
                <a:gd name="T71" fmla="*/ 592 h 628"/>
                <a:gd name="T72" fmla="*/ 606 w 630"/>
                <a:gd name="T73" fmla="*/ 606 h 628"/>
                <a:gd name="T74" fmla="*/ 594 w 630"/>
                <a:gd name="T75" fmla="*/ 614 h 628"/>
                <a:gd name="T76" fmla="*/ 580 w 630"/>
                <a:gd name="T77" fmla="*/ 622 h 628"/>
                <a:gd name="T78" fmla="*/ 566 w 630"/>
                <a:gd name="T79" fmla="*/ 628 h 628"/>
                <a:gd name="T80" fmla="*/ 548 w 630"/>
                <a:gd name="T81" fmla="*/ 628 h 628"/>
                <a:gd name="T82" fmla="*/ 548 w 630"/>
                <a:gd name="T83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0" h="628">
                  <a:moveTo>
                    <a:pt x="548" y="628"/>
                  </a:moveTo>
                  <a:lnTo>
                    <a:pt x="82" y="628"/>
                  </a:lnTo>
                  <a:lnTo>
                    <a:pt x="82" y="628"/>
                  </a:lnTo>
                  <a:lnTo>
                    <a:pt x="66" y="628"/>
                  </a:lnTo>
                  <a:lnTo>
                    <a:pt x="50" y="622"/>
                  </a:lnTo>
                  <a:lnTo>
                    <a:pt x="36" y="614"/>
                  </a:lnTo>
                  <a:lnTo>
                    <a:pt x="24" y="606"/>
                  </a:lnTo>
                  <a:lnTo>
                    <a:pt x="14" y="592"/>
                  </a:lnTo>
                  <a:lnTo>
                    <a:pt x="6" y="580"/>
                  </a:lnTo>
                  <a:lnTo>
                    <a:pt x="2" y="564"/>
                  </a:lnTo>
                  <a:lnTo>
                    <a:pt x="0" y="548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2" y="66"/>
                  </a:lnTo>
                  <a:lnTo>
                    <a:pt x="6" y="50"/>
                  </a:lnTo>
                  <a:lnTo>
                    <a:pt x="14" y="36"/>
                  </a:lnTo>
                  <a:lnTo>
                    <a:pt x="24" y="24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6" y="2"/>
                  </a:lnTo>
                  <a:lnTo>
                    <a:pt x="82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566" y="2"/>
                  </a:lnTo>
                  <a:lnTo>
                    <a:pt x="580" y="6"/>
                  </a:lnTo>
                  <a:lnTo>
                    <a:pt x="594" y="14"/>
                  </a:lnTo>
                  <a:lnTo>
                    <a:pt x="606" y="24"/>
                  </a:lnTo>
                  <a:lnTo>
                    <a:pt x="616" y="36"/>
                  </a:lnTo>
                  <a:lnTo>
                    <a:pt x="624" y="50"/>
                  </a:lnTo>
                  <a:lnTo>
                    <a:pt x="628" y="66"/>
                  </a:lnTo>
                  <a:lnTo>
                    <a:pt x="630" y="82"/>
                  </a:lnTo>
                  <a:lnTo>
                    <a:pt x="630" y="548"/>
                  </a:lnTo>
                  <a:lnTo>
                    <a:pt x="630" y="548"/>
                  </a:lnTo>
                  <a:lnTo>
                    <a:pt x="628" y="564"/>
                  </a:lnTo>
                  <a:lnTo>
                    <a:pt x="624" y="580"/>
                  </a:lnTo>
                  <a:lnTo>
                    <a:pt x="616" y="592"/>
                  </a:lnTo>
                  <a:lnTo>
                    <a:pt x="606" y="606"/>
                  </a:lnTo>
                  <a:lnTo>
                    <a:pt x="594" y="614"/>
                  </a:lnTo>
                  <a:lnTo>
                    <a:pt x="580" y="622"/>
                  </a:lnTo>
                  <a:lnTo>
                    <a:pt x="566" y="628"/>
                  </a:lnTo>
                  <a:lnTo>
                    <a:pt x="548" y="628"/>
                  </a:lnTo>
                  <a:lnTo>
                    <a:pt x="548" y="628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59"/>
            <p:cNvSpPr>
              <a:spLocks/>
            </p:cNvSpPr>
            <p:nvPr userDrawn="1"/>
          </p:nvSpPr>
          <p:spPr bwMode="auto">
            <a:xfrm>
              <a:off x="8961438" y="-1371600"/>
              <a:ext cx="441325" cy="714375"/>
            </a:xfrm>
            <a:custGeom>
              <a:avLst/>
              <a:gdLst>
                <a:gd name="T0" fmla="*/ 86 w 278"/>
                <a:gd name="T1" fmla="*/ 450 h 450"/>
                <a:gd name="T2" fmla="*/ 86 w 278"/>
                <a:gd name="T3" fmla="*/ 264 h 450"/>
                <a:gd name="T4" fmla="*/ 0 w 278"/>
                <a:gd name="T5" fmla="*/ 264 h 450"/>
                <a:gd name="T6" fmla="*/ 0 w 278"/>
                <a:gd name="T7" fmla="*/ 172 h 450"/>
                <a:gd name="T8" fmla="*/ 88 w 278"/>
                <a:gd name="T9" fmla="*/ 172 h 450"/>
                <a:gd name="T10" fmla="*/ 88 w 278"/>
                <a:gd name="T11" fmla="*/ 172 h 450"/>
                <a:gd name="T12" fmla="*/ 88 w 278"/>
                <a:gd name="T13" fmla="*/ 90 h 450"/>
                <a:gd name="T14" fmla="*/ 88 w 278"/>
                <a:gd name="T15" fmla="*/ 90 h 450"/>
                <a:gd name="T16" fmla="*/ 90 w 278"/>
                <a:gd name="T17" fmla="*/ 78 h 450"/>
                <a:gd name="T18" fmla="*/ 96 w 278"/>
                <a:gd name="T19" fmla="*/ 62 h 450"/>
                <a:gd name="T20" fmla="*/ 106 w 278"/>
                <a:gd name="T21" fmla="*/ 48 h 450"/>
                <a:gd name="T22" fmla="*/ 118 w 278"/>
                <a:gd name="T23" fmla="*/ 32 h 450"/>
                <a:gd name="T24" fmla="*/ 130 w 278"/>
                <a:gd name="T25" fmla="*/ 20 h 450"/>
                <a:gd name="T26" fmla="*/ 146 w 278"/>
                <a:gd name="T27" fmla="*/ 10 h 450"/>
                <a:gd name="T28" fmla="*/ 162 w 278"/>
                <a:gd name="T29" fmla="*/ 2 h 450"/>
                <a:gd name="T30" fmla="*/ 170 w 278"/>
                <a:gd name="T31" fmla="*/ 0 h 450"/>
                <a:gd name="T32" fmla="*/ 178 w 278"/>
                <a:gd name="T33" fmla="*/ 0 h 450"/>
                <a:gd name="T34" fmla="*/ 178 w 278"/>
                <a:gd name="T35" fmla="*/ 0 h 450"/>
                <a:gd name="T36" fmla="*/ 278 w 278"/>
                <a:gd name="T37" fmla="*/ 0 h 450"/>
                <a:gd name="T38" fmla="*/ 278 w 278"/>
                <a:gd name="T39" fmla="*/ 94 h 450"/>
                <a:gd name="T40" fmla="*/ 278 w 278"/>
                <a:gd name="T41" fmla="*/ 94 h 450"/>
                <a:gd name="T42" fmla="*/ 206 w 278"/>
                <a:gd name="T43" fmla="*/ 94 h 450"/>
                <a:gd name="T44" fmla="*/ 206 w 278"/>
                <a:gd name="T45" fmla="*/ 94 h 450"/>
                <a:gd name="T46" fmla="*/ 196 w 278"/>
                <a:gd name="T47" fmla="*/ 96 h 450"/>
                <a:gd name="T48" fmla="*/ 190 w 278"/>
                <a:gd name="T49" fmla="*/ 98 h 450"/>
                <a:gd name="T50" fmla="*/ 184 w 278"/>
                <a:gd name="T51" fmla="*/ 104 h 450"/>
                <a:gd name="T52" fmla="*/ 180 w 278"/>
                <a:gd name="T53" fmla="*/ 108 h 450"/>
                <a:gd name="T54" fmla="*/ 176 w 278"/>
                <a:gd name="T55" fmla="*/ 116 h 450"/>
                <a:gd name="T56" fmla="*/ 174 w 278"/>
                <a:gd name="T57" fmla="*/ 122 h 450"/>
                <a:gd name="T58" fmla="*/ 174 w 278"/>
                <a:gd name="T59" fmla="*/ 132 h 450"/>
                <a:gd name="T60" fmla="*/ 174 w 278"/>
                <a:gd name="T61" fmla="*/ 132 h 450"/>
                <a:gd name="T62" fmla="*/ 174 w 278"/>
                <a:gd name="T63" fmla="*/ 174 h 450"/>
                <a:gd name="T64" fmla="*/ 272 w 278"/>
                <a:gd name="T65" fmla="*/ 174 h 450"/>
                <a:gd name="T66" fmla="*/ 256 w 278"/>
                <a:gd name="T67" fmla="*/ 262 h 450"/>
                <a:gd name="T68" fmla="*/ 172 w 278"/>
                <a:gd name="T69" fmla="*/ 262 h 450"/>
                <a:gd name="T70" fmla="*/ 172 w 278"/>
                <a:gd name="T71" fmla="*/ 446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8" h="450">
                  <a:moveTo>
                    <a:pt x="86" y="450"/>
                  </a:moveTo>
                  <a:lnTo>
                    <a:pt x="86" y="264"/>
                  </a:lnTo>
                  <a:lnTo>
                    <a:pt x="0" y="264"/>
                  </a:lnTo>
                  <a:lnTo>
                    <a:pt x="0" y="172"/>
                  </a:lnTo>
                  <a:lnTo>
                    <a:pt x="88" y="172"/>
                  </a:lnTo>
                  <a:lnTo>
                    <a:pt x="88" y="172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90" y="78"/>
                  </a:lnTo>
                  <a:lnTo>
                    <a:pt x="96" y="62"/>
                  </a:lnTo>
                  <a:lnTo>
                    <a:pt x="106" y="48"/>
                  </a:lnTo>
                  <a:lnTo>
                    <a:pt x="118" y="32"/>
                  </a:lnTo>
                  <a:lnTo>
                    <a:pt x="130" y="20"/>
                  </a:lnTo>
                  <a:lnTo>
                    <a:pt x="146" y="10"/>
                  </a:lnTo>
                  <a:lnTo>
                    <a:pt x="162" y="2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278" y="0"/>
                  </a:lnTo>
                  <a:lnTo>
                    <a:pt x="278" y="94"/>
                  </a:lnTo>
                  <a:lnTo>
                    <a:pt x="278" y="94"/>
                  </a:lnTo>
                  <a:lnTo>
                    <a:pt x="206" y="94"/>
                  </a:lnTo>
                  <a:lnTo>
                    <a:pt x="206" y="94"/>
                  </a:lnTo>
                  <a:lnTo>
                    <a:pt x="196" y="96"/>
                  </a:lnTo>
                  <a:lnTo>
                    <a:pt x="190" y="98"/>
                  </a:lnTo>
                  <a:lnTo>
                    <a:pt x="184" y="104"/>
                  </a:lnTo>
                  <a:lnTo>
                    <a:pt x="180" y="108"/>
                  </a:lnTo>
                  <a:lnTo>
                    <a:pt x="176" y="116"/>
                  </a:lnTo>
                  <a:lnTo>
                    <a:pt x="174" y="122"/>
                  </a:lnTo>
                  <a:lnTo>
                    <a:pt x="174" y="132"/>
                  </a:lnTo>
                  <a:lnTo>
                    <a:pt x="174" y="132"/>
                  </a:lnTo>
                  <a:lnTo>
                    <a:pt x="174" y="174"/>
                  </a:lnTo>
                  <a:lnTo>
                    <a:pt x="272" y="174"/>
                  </a:lnTo>
                  <a:lnTo>
                    <a:pt x="256" y="262"/>
                  </a:lnTo>
                  <a:lnTo>
                    <a:pt x="172" y="262"/>
                  </a:lnTo>
                  <a:lnTo>
                    <a:pt x="172" y="446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Line 60"/>
            <p:cNvSpPr>
              <a:spLocks noChangeShapeType="1"/>
            </p:cNvSpPr>
            <p:nvPr userDrawn="1"/>
          </p:nvSpPr>
          <p:spPr bwMode="auto">
            <a:xfrm>
              <a:off x="949801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Line 61"/>
            <p:cNvSpPr>
              <a:spLocks noChangeShapeType="1"/>
            </p:cNvSpPr>
            <p:nvPr userDrawn="1"/>
          </p:nvSpPr>
          <p:spPr bwMode="auto">
            <a:xfrm>
              <a:off x="939641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Line 62"/>
            <p:cNvSpPr>
              <a:spLocks noChangeShapeType="1"/>
            </p:cNvSpPr>
            <p:nvPr userDrawn="1"/>
          </p:nvSpPr>
          <p:spPr bwMode="auto">
            <a:xfrm>
              <a:off x="9297988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Line 63"/>
            <p:cNvSpPr>
              <a:spLocks noChangeShapeType="1"/>
            </p:cNvSpPr>
            <p:nvPr userDrawn="1"/>
          </p:nvSpPr>
          <p:spPr bwMode="auto">
            <a:xfrm>
              <a:off x="919956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Line 64"/>
            <p:cNvSpPr>
              <a:spLocks noChangeShapeType="1"/>
            </p:cNvSpPr>
            <p:nvPr userDrawn="1"/>
          </p:nvSpPr>
          <p:spPr bwMode="auto">
            <a:xfrm>
              <a:off x="909796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Line 65"/>
            <p:cNvSpPr>
              <a:spLocks noChangeShapeType="1"/>
            </p:cNvSpPr>
            <p:nvPr userDrawn="1"/>
          </p:nvSpPr>
          <p:spPr bwMode="auto">
            <a:xfrm>
              <a:off x="8999538" y="-1527176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Line 66"/>
            <p:cNvSpPr>
              <a:spLocks noChangeShapeType="1"/>
            </p:cNvSpPr>
            <p:nvPr userDrawn="1"/>
          </p:nvSpPr>
          <p:spPr bwMode="auto">
            <a:xfrm>
              <a:off x="890111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Line 67"/>
            <p:cNvSpPr>
              <a:spLocks noChangeShapeType="1"/>
            </p:cNvSpPr>
            <p:nvPr userDrawn="1"/>
          </p:nvSpPr>
          <p:spPr bwMode="auto">
            <a:xfrm>
              <a:off x="879951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Line 68"/>
            <p:cNvSpPr>
              <a:spLocks noChangeShapeType="1"/>
            </p:cNvSpPr>
            <p:nvPr userDrawn="1"/>
          </p:nvSpPr>
          <p:spPr bwMode="auto">
            <a:xfrm>
              <a:off x="8701088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6857677" y="6147363"/>
            <a:ext cx="259506" cy="258682"/>
            <a:chOff x="6335713" y="-1271588"/>
            <a:chExt cx="1000125" cy="996950"/>
          </a:xfrm>
        </p:grpSpPr>
        <p:sp>
          <p:nvSpPr>
            <p:cNvPr id="65" name="Freeform 26"/>
            <p:cNvSpPr>
              <a:spLocks/>
            </p:cNvSpPr>
            <p:nvPr userDrawn="1"/>
          </p:nvSpPr>
          <p:spPr bwMode="auto">
            <a:xfrm>
              <a:off x="6335713" y="-1271588"/>
              <a:ext cx="1000125" cy="996950"/>
            </a:xfrm>
            <a:custGeom>
              <a:avLst/>
              <a:gdLst>
                <a:gd name="T0" fmla="*/ 550 w 630"/>
                <a:gd name="T1" fmla="*/ 628 h 628"/>
                <a:gd name="T2" fmla="*/ 82 w 630"/>
                <a:gd name="T3" fmla="*/ 628 h 628"/>
                <a:gd name="T4" fmla="*/ 82 w 630"/>
                <a:gd name="T5" fmla="*/ 628 h 628"/>
                <a:gd name="T6" fmla="*/ 66 w 630"/>
                <a:gd name="T7" fmla="*/ 626 h 628"/>
                <a:gd name="T8" fmla="*/ 50 w 630"/>
                <a:gd name="T9" fmla="*/ 622 h 628"/>
                <a:gd name="T10" fmla="*/ 36 w 630"/>
                <a:gd name="T11" fmla="*/ 614 h 628"/>
                <a:gd name="T12" fmla="*/ 24 w 630"/>
                <a:gd name="T13" fmla="*/ 604 h 628"/>
                <a:gd name="T14" fmla="*/ 14 w 630"/>
                <a:gd name="T15" fmla="*/ 592 h 628"/>
                <a:gd name="T16" fmla="*/ 8 w 630"/>
                <a:gd name="T17" fmla="*/ 578 h 628"/>
                <a:gd name="T18" fmla="*/ 2 w 630"/>
                <a:gd name="T19" fmla="*/ 562 h 628"/>
                <a:gd name="T20" fmla="*/ 0 w 630"/>
                <a:gd name="T21" fmla="*/ 546 h 628"/>
                <a:gd name="T22" fmla="*/ 0 w 630"/>
                <a:gd name="T23" fmla="*/ 80 h 628"/>
                <a:gd name="T24" fmla="*/ 0 w 630"/>
                <a:gd name="T25" fmla="*/ 80 h 628"/>
                <a:gd name="T26" fmla="*/ 2 w 630"/>
                <a:gd name="T27" fmla="*/ 64 h 628"/>
                <a:gd name="T28" fmla="*/ 8 w 630"/>
                <a:gd name="T29" fmla="*/ 48 h 628"/>
                <a:gd name="T30" fmla="*/ 14 w 630"/>
                <a:gd name="T31" fmla="*/ 36 h 628"/>
                <a:gd name="T32" fmla="*/ 24 w 630"/>
                <a:gd name="T33" fmla="*/ 24 h 628"/>
                <a:gd name="T34" fmla="*/ 36 w 630"/>
                <a:gd name="T35" fmla="*/ 14 h 628"/>
                <a:gd name="T36" fmla="*/ 50 w 630"/>
                <a:gd name="T37" fmla="*/ 6 h 628"/>
                <a:gd name="T38" fmla="*/ 66 w 630"/>
                <a:gd name="T39" fmla="*/ 0 h 628"/>
                <a:gd name="T40" fmla="*/ 82 w 630"/>
                <a:gd name="T41" fmla="*/ 0 h 628"/>
                <a:gd name="T42" fmla="*/ 550 w 630"/>
                <a:gd name="T43" fmla="*/ 0 h 628"/>
                <a:gd name="T44" fmla="*/ 550 w 630"/>
                <a:gd name="T45" fmla="*/ 0 h 628"/>
                <a:gd name="T46" fmla="*/ 566 w 630"/>
                <a:gd name="T47" fmla="*/ 0 h 628"/>
                <a:gd name="T48" fmla="*/ 582 w 630"/>
                <a:gd name="T49" fmla="*/ 6 h 628"/>
                <a:gd name="T50" fmla="*/ 594 w 630"/>
                <a:gd name="T51" fmla="*/ 14 h 628"/>
                <a:gd name="T52" fmla="*/ 606 w 630"/>
                <a:gd name="T53" fmla="*/ 24 h 628"/>
                <a:gd name="T54" fmla="*/ 616 w 630"/>
                <a:gd name="T55" fmla="*/ 36 h 628"/>
                <a:gd name="T56" fmla="*/ 624 w 630"/>
                <a:gd name="T57" fmla="*/ 48 h 628"/>
                <a:gd name="T58" fmla="*/ 630 w 630"/>
                <a:gd name="T59" fmla="*/ 64 h 628"/>
                <a:gd name="T60" fmla="*/ 630 w 630"/>
                <a:gd name="T61" fmla="*/ 80 h 628"/>
                <a:gd name="T62" fmla="*/ 630 w 630"/>
                <a:gd name="T63" fmla="*/ 546 h 628"/>
                <a:gd name="T64" fmla="*/ 630 w 630"/>
                <a:gd name="T65" fmla="*/ 546 h 628"/>
                <a:gd name="T66" fmla="*/ 630 w 630"/>
                <a:gd name="T67" fmla="*/ 562 h 628"/>
                <a:gd name="T68" fmla="*/ 624 w 630"/>
                <a:gd name="T69" fmla="*/ 578 h 628"/>
                <a:gd name="T70" fmla="*/ 616 w 630"/>
                <a:gd name="T71" fmla="*/ 592 h 628"/>
                <a:gd name="T72" fmla="*/ 606 w 630"/>
                <a:gd name="T73" fmla="*/ 604 h 628"/>
                <a:gd name="T74" fmla="*/ 594 w 630"/>
                <a:gd name="T75" fmla="*/ 614 h 628"/>
                <a:gd name="T76" fmla="*/ 582 w 630"/>
                <a:gd name="T77" fmla="*/ 622 h 628"/>
                <a:gd name="T78" fmla="*/ 566 w 630"/>
                <a:gd name="T79" fmla="*/ 626 h 628"/>
                <a:gd name="T80" fmla="*/ 550 w 630"/>
                <a:gd name="T81" fmla="*/ 628 h 628"/>
                <a:gd name="T82" fmla="*/ 550 w 630"/>
                <a:gd name="T83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0" h="628">
                  <a:moveTo>
                    <a:pt x="550" y="628"/>
                  </a:moveTo>
                  <a:lnTo>
                    <a:pt x="82" y="628"/>
                  </a:lnTo>
                  <a:lnTo>
                    <a:pt x="82" y="628"/>
                  </a:lnTo>
                  <a:lnTo>
                    <a:pt x="66" y="626"/>
                  </a:lnTo>
                  <a:lnTo>
                    <a:pt x="50" y="622"/>
                  </a:lnTo>
                  <a:lnTo>
                    <a:pt x="36" y="614"/>
                  </a:lnTo>
                  <a:lnTo>
                    <a:pt x="24" y="604"/>
                  </a:lnTo>
                  <a:lnTo>
                    <a:pt x="14" y="592"/>
                  </a:lnTo>
                  <a:lnTo>
                    <a:pt x="8" y="578"/>
                  </a:lnTo>
                  <a:lnTo>
                    <a:pt x="2" y="562"/>
                  </a:lnTo>
                  <a:lnTo>
                    <a:pt x="0" y="54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64"/>
                  </a:lnTo>
                  <a:lnTo>
                    <a:pt x="8" y="48"/>
                  </a:lnTo>
                  <a:lnTo>
                    <a:pt x="14" y="36"/>
                  </a:lnTo>
                  <a:lnTo>
                    <a:pt x="24" y="24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66" y="0"/>
                  </a:lnTo>
                  <a:lnTo>
                    <a:pt x="582" y="6"/>
                  </a:lnTo>
                  <a:lnTo>
                    <a:pt x="594" y="14"/>
                  </a:lnTo>
                  <a:lnTo>
                    <a:pt x="606" y="24"/>
                  </a:lnTo>
                  <a:lnTo>
                    <a:pt x="616" y="36"/>
                  </a:lnTo>
                  <a:lnTo>
                    <a:pt x="624" y="48"/>
                  </a:lnTo>
                  <a:lnTo>
                    <a:pt x="630" y="64"/>
                  </a:lnTo>
                  <a:lnTo>
                    <a:pt x="630" y="80"/>
                  </a:lnTo>
                  <a:lnTo>
                    <a:pt x="630" y="546"/>
                  </a:lnTo>
                  <a:lnTo>
                    <a:pt x="630" y="546"/>
                  </a:lnTo>
                  <a:lnTo>
                    <a:pt x="630" y="562"/>
                  </a:lnTo>
                  <a:lnTo>
                    <a:pt x="624" y="578"/>
                  </a:lnTo>
                  <a:lnTo>
                    <a:pt x="616" y="592"/>
                  </a:lnTo>
                  <a:lnTo>
                    <a:pt x="606" y="604"/>
                  </a:lnTo>
                  <a:lnTo>
                    <a:pt x="594" y="614"/>
                  </a:lnTo>
                  <a:lnTo>
                    <a:pt x="582" y="622"/>
                  </a:lnTo>
                  <a:lnTo>
                    <a:pt x="566" y="626"/>
                  </a:lnTo>
                  <a:lnTo>
                    <a:pt x="550" y="628"/>
                  </a:lnTo>
                  <a:lnTo>
                    <a:pt x="550" y="628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Line 27"/>
            <p:cNvSpPr>
              <a:spLocks noChangeShapeType="1"/>
            </p:cNvSpPr>
            <p:nvPr userDrawn="1"/>
          </p:nvSpPr>
          <p:spPr bwMode="auto">
            <a:xfrm>
              <a:off x="7243763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Line 28"/>
            <p:cNvSpPr>
              <a:spLocks noChangeShapeType="1"/>
            </p:cNvSpPr>
            <p:nvPr userDrawn="1"/>
          </p:nvSpPr>
          <p:spPr bwMode="auto">
            <a:xfrm>
              <a:off x="714533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Line 29"/>
            <p:cNvSpPr>
              <a:spLocks noChangeShapeType="1"/>
            </p:cNvSpPr>
            <p:nvPr userDrawn="1"/>
          </p:nvSpPr>
          <p:spPr bwMode="auto">
            <a:xfrm>
              <a:off x="704373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Line 30"/>
            <p:cNvSpPr>
              <a:spLocks noChangeShapeType="1"/>
            </p:cNvSpPr>
            <p:nvPr userDrawn="1"/>
          </p:nvSpPr>
          <p:spPr bwMode="auto">
            <a:xfrm>
              <a:off x="6945313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Line 31"/>
            <p:cNvSpPr>
              <a:spLocks noChangeShapeType="1"/>
            </p:cNvSpPr>
            <p:nvPr userDrawn="1"/>
          </p:nvSpPr>
          <p:spPr bwMode="auto">
            <a:xfrm>
              <a:off x="684688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Line 32"/>
            <p:cNvSpPr>
              <a:spLocks noChangeShapeType="1"/>
            </p:cNvSpPr>
            <p:nvPr userDrawn="1"/>
          </p:nvSpPr>
          <p:spPr bwMode="auto">
            <a:xfrm>
              <a:off x="674528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Line 33"/>
            <p:cNvSpPr>
              <a:spLocks noChangeShapeType="1"/>
            </p:cNvSpPr>
            <p:nvPr userDrawn="1"/>
          </p:nvSpPr>
          <p:spPr bwMode="auto">
            <a:xfrm>
              <a:off x="6646863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Line 34"/>
            <p:cNvSpPr>
              <a:spLocks noChangeShapeType="1"/>
            </p:cNvSpPr>
            <p:nvPr userDrawn="1"/>
          </p:nvSpPr>
          <p:spPr bwMode="auto">
            <a:xfrm>
              <a:off x="654843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Line 35"/>
            <p:cNvSpPr>
              <a:spLocks noChangeShapeType="1"/>
            </p:cNvSpPr>
            <p:nvPr userDrawn="1"/>
          </p:nvSpPr>
          <p:spPr bwMode="auto">
            <a:xfrm>
              <a:off x="644683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36"/>
            <p:cNvSpPr>
              <a:spLocks/>
            </p:cNvSpPr>
            <p:nvPr userDrawn="1"/>
          </p:nvSpPr>
          <p:spPr bwMode="auto">
            <a:xfrm>
              <a:off x="6516688" y="-1042988"/>
              <a:ext cx="146050" cy="14605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46 h 92"/>
                <a:gd name="T4" fmla="*/ 90 w 92"/>
                <a:gd name="T5" fmla="*/ 56 h 92"/>
                <a:gd name="T6" fmla="*/ 88 w 92"/>
                <a:gd name="T7" fmla="*/ 64 h 92"/>
                <a:gd name="T8" fmla="*/ 84 w 92"/>
                <a:gd name="T9" fmla="*/ 72 h 92"/>
                <a:gd name="T10" fmla="*/ 78 w 92"/>
                <a:gd name="T11" fmla="*/ 78 h 92"/>
                <a:gd name="T12" fmla="*/ 72 w 92"/>
                <a:gd name="T13" fmla="*/ 84 h 92"/>
                <a:gd name="T14" fmla="*/ 64 w 92"/>
                <a:gd name="T15" fmla="*/ 88 h 92"/>
                <a:gd name="T16" fmla="*/ 56 w 92"/>
                <a:gd name="T17" fmla="*/ 90 h 92"/>
                <a:gd name="T18" fmla="*/ 46 w 92"/>
                <a:gd name="T19" fmla="*/ 92 h 92"/>
                <a:gd name="T20" fmla="*/ 46 w 92"/>
                <a:gd name="T21" fmla="*/ 92 h 92"/>
                <a:gd name="T22" fmla="*/ 36 w 92"/>
                <a:gd name="T23" fmla="*/ 90 h 92"/>
                <a:gd name="T24" fmla="*/ 28 w 92"/>
                <a:gd name="T25" fmla="*/ 88 h 92"/>
                <a:gd name="T26" fmla="*/ 20 w 92"/>
                <a:gd name="T27" fmla="*/ 84 h 92"/>
                <a:gd name="T28" fmla="*/ 14 w 92"/>
                <a:gd name="T29" fmla="*/ 78 h 92"/>
                <a:gd name="T30" fmla="*/ 8 w 92"/>
                <a:gd name="T31" fmla="*/ 72 h 92"/>
                <a:gd name="T32" fmla="*/ 4 w 92"/>
                <a:gd name="T33" fmla="*/ 64 h 92"/>
                <a:gd name="T34" fmla="*/ 0 w 92"/>
                <a:gd name="T35" fmla="*/ 56 h 92"/>
                <a:gd name="T36" fmla="*/ 0 w 92"/>
                <a:gd name="T37" fmla="*/ 46 h 92"/>
                <a:gd name="T38" fmla="*/ 0 w 92"/>
                <a:gd name="T39" fmla="*/ 46 h 92"/>
                <a:gd name="T40" fmla="*/ 0 w 92"/>
                <a:gd name="T41" fmla="*/ 36 h 92"/>
                <a:gd name="T42" fmla="*/ 4 w 92"/>
                <a:gd name="T43" fmla="*/ 28 h 92"/>
                <a:gd name="T44" fmla="*/ 8 w 92"/>
                <a:gd name="T45" fmla="*/ 20 h 92"/>
                <a:gd name="T46" fmla="*/ 14 w 92"/>
                <a:gd name="T47" fmla="*/ 14 h 92"/>
                <a:gd name="T48" fmla="*/ 20 w 92"/>
                <a:gd name="T49" fmla="*/ 8 h 92"/>
                <a:gd name="T50" fmla="*/ 28 w 92"/>
                <a:gd name="T51" fmla="*/ 4 h 92"/>
                <a:gd name="T52" fmla="*/ 36 w 92"/>
                <a:gd name="T53" fmla="*/ 0 h 92"/>
                <a:gd name="T54" fmla="*/ 46 w 92"/>
                <a:gd name="T55" fmla="*/ 0 h 92"/>
                <a:gd name="T56" fmla="*/ 46 w 92"/>
                <a:gd name="T57" fmla="*/ 0 h 92"/>
                <a:gd name="T58" fmla="*/ 56 w 92"/>
                <a:gd name="T59" fmla="*/ 0 h 92"/>
                <a:gd name="T60" fmla="*/ 64 w 92"/>
                <a:gd name="T61" fmla="*/ 4 h 92"/>
                <a:gd name="T62" fmla="*/ 72 w 92"/>
                <a:gd name="T63" fmla="*/ 8 h 92"/>
                <a:gd name="T64" fmla="*/ 78 w 92"/>
                <a:gd name="T65" fmla="*/ 14 h 92"/>
                <a:gd name="T66" fmla="*/ 84 w 92"/>
                <a:gd name="T67" fmla="*/ 20 h 92"/>
                <a:gd name="T68" fmla="*/ 88 w 92"/>
                <a:gd name="T69" fmla="*/ 28 h 92"/>
                <a:gd name="T70" fmla="*/ 90 w 92"/>
                <a:gd name="T71" fmla="*/ 36 h 92"/>
                <a:gd name="T72" fmla="*/ 92 w 92"/>
                <a:gd name="T73" fmla="*/ 46 h 92"/>
                <a:gd name="T74" fmla="*/ 92 w 92"/>
                <a:gd name="T75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46"/>
                  </a:lnTo>
                  <a:lnTo>
                    <a:pt x="90" y="56"/>
                  </a:lnTo>
                  <a:lnTo>
                    <a:pt x="88" y="64"/>
                  </a:lnTo>
                  <a:lnTo>
                    <a:pt x="84" y="72"/>
                  </a:lnTo>
                  <a:lnTo>
                    <a:pt x="78" y="78"/>
                  </a:lnTo>
                  <a:lnTo>
                    <a:pt x="72" y="84"/>
                  </a:lnTo>
                  <a:lnTo>
                    <a:pt x="64" y="88"/>
                  </a:lnTo>
                  <a:lnTo>
                    <a:pt x="56" y="90"/>
                  </a:lnTo>
                  <a:lnTo>
                    <a:pt x="46" y="92"/>
                  </a:lnTo>
                  <a:lnTo>
                    <a:pt x="46" y="92"/>
                  </a:lnTo>
                  <a:lnTo>
                    <a:pt x="36" y="90"/>
                  </a:lnTo>
                  <a:lnTo>
                    <a:pt x="28" y="88"/>
                  </a:lnTo>
                  <a:lnTo>
                    <a:pt x="20" y="84"/>
                  </a:lnTo>
                  <a:lnTo>
                    <a:pt x="14" y="78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8" y="14"/>
                  </a:lnTo>
                  <a:lnTo>
                    <a:pt x="84" y="20"/>
                  </a:lnTo>
                  <a:lnTo>
                    <a:pt x="88" y="28"/>
                  </a:lnTo>
                  <a:lnTo>
                    <a:pt x="90" y="36"/>
                  </a:lnTo>
                  <a:lnTo>
                    <a:pt x="92" y="46"/>
                  </a:lnTo>
                  <a:lnTo>
                    <a:pt x="92" y="46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37"/>
            <p:cNvSpPr>
              <a:spLocks noChangeArrowheads="1"/>
            </p:cNvSpPr>
            <p:nvPr userDrawn="1"/>
          </p:nvSpPr>
          <p:spPr bwMode="auto">
            <a:xfrm>
              <a:off x="6519863" y="-839788"/>
              <a:ext cx="146050" cy="434975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38"/>
            <p:cNvSpPr>
              <a:spLocks/>
            </p:cNvSpPr>
            <p:nvPr userDrawn="1"/>
          </p:nvSpPr>
          <p:spPr bwMode="auto">
            <a:xfrm>
              <a:off x="6732588" y="-858838"/>
              <a:ext cx="422275" cy="454025"/>
            </a:xfrm>
            <a:custGeom>
              <a:avLst/>
              <a:gdLst>
                <a:gd name="T0" fmla="*/ 266 w 266"/>
                <a:gd name="T1" fmla="*/ 74 h 286"/>
                <a:gd name="T2" fmla="*/ 266 w 266"/>
                <a:gd name="T3" fmla="*/ 74 h 286"/>
                <a:gd name="T4" fmla="*/ 266 w 266"/>
                <a:gd name="T5" fmla="*/ 284 h 286"/>
                <a:gd name="T6" fmla="*/ 186 w 266"/>
                <a:gd name="T7" fmla="*/ 284 h 286"/>
                <a:gd name="T8" fmla="*/ 186 w 266"/>
                <a:gd name="T9" fmla="*/ 284 h 286"/>
                <a:gd name="T10" fmla="*/ 182 w 266"/>
                <a:gd name="T11" fmla="*/ 124 h 286"/>
                <a:gd name="T12" fmla="*/ 182 w 266"/>
                <a:gd name="T13" fmla="*/ 124 h 286"/>
                <a:gd name="T14" fmla="*/ 182 w 266"/>
                <a:gd name="T15" fmla="*/ 114 h 286"/>
                <a:gd name="T16" fmla="*/ 178 w 266"/>
                <a:gd name="T17" fmla="*/ 106 h 286"/>
                <a:gd name="T18" fmla="*/ 174 w 266"/>
                <a:gd name="T19" fmla="*/ 98 h 286"/>
                <a:gd name="T20" fmla="*/ 168 w 266"/>
                <a:gd name="T21" fmla="*/ 90 h 286"/>
                <a:gd name="T22" fmla="*/ 162 w 266"/>
                <a:gd name="T23" fmla="*/ 86 h 286"/>
                <a:gd name="T24" fmla="*/ 154 w 266"/>
                <a:gd name="T25" fmla="*/ 82 h 286"/>
                <a:gd name="T26" fmla="*/ 148 w 266"/>
                <a:gd name="T27" fmla="*/ 80 h 286"/>
                <a:gd name="T28" fmla="*/ 142 w 266"/>
                <a:gd name="T29" fmla="*/ 78 h 286"/>
                <a:gd name="T30" fmla="*/ 142 w 266"/>
                <a:gd name="T31" fmla="*/ 78 h 286"/>
                <a:gd name="T32" fmla="*/ 132 w 266"/>
                <a:gd name="T33" fmla="*/ 80 h 286"/>
                <a:gd name="T34" fmla="*/ 120 w 266"/>
                <a:gd name="T35" fmla="*/ 84 h 286"/>
                <a:gd name="T36" fmla="*/ 106 w 266"/>
                <a:gd name="T37" fmla="*/ 92 h 286"/>
                <a:gd name="T38" fmla="*/ 92 w 266"/>
                <a:gd name="T39" fmla="*/ 104 h 286"/>
                <a:gd name="T40" fmla="*/ 92 w 266"/>
                <a:gd name="T41" fmla="*/ 286 h 286"/>
                <a:gd name="T42" fmla="*/ 0 w 266"/>
                <a:gd name="T43" fmla="*/ 286 h 286"/>
                <a:gd name="T44" fmla="*/ 0 w 266"/>
                <a:gd name="T45" fmla="*/ 12 h 286"/>
                <a:gd name="T46" fmla="*/ 92 w 266"/>
                <a:gd name="T47" fmla="*/ 12 h 286"/>
                <a:gd name="T48" fmla="*/ 92 w 266"/>
                <a:gd name="T49" fmla="*/ 38 h 286"/>
                <a:gd name="T50" fmla="*/ 92 w 266"/>
                <a:gd name="T51" fmla="*/ 38 h 286"/>
                <a:gd name="T52" fmla="*/ 112 w 266"/>
                <a:gd name="T53" fmla="*/ 24 h 286"/>
                <a:gd name="T54" fmla="*/ 134 w 266"/>
                <a:gd name="T55" fmla="*/ 12 h 286"/>
                <a:gd name="T56" fmla="*/ 156 w 266"/>
                <a:gd name="T57" fmla="*/ 4 h 286"/>
                <a:gd name="T58" fmla="*/ 166 w 266"/>
                <a:gd name="T59" fmla="*/ 2 h 286"/>
                <a:gd name="T60" fmla="*/ 178 w 266"/>
                <a:gd name="T61" fmla="*/ 0 h 286"/>
                <a:gd name="T62" fmla="*/ 178 w 266"/>
                <a:gd name="T63" fmla="*/ 0 h 286"/>
                <a:gd name="T64" fmla="*/ 198 w 266"/>
                <a:gd name="T65" fmla="*/ 2 h 286"/>
                <a:gd name="T66" fmla="*/ 214 w 266"/>
                <a:gd name="T67" fmla="*/ 6 h 286"/>
                <a:gd name="T68" fmla="*/ 230 w 266"/>
                <a:gd name="T69" fmla="*/ 10 h 286"/>
                <a:gd name="T70" fmla="*/ 242 w 266"/>
                <a:gd name="T71" fmla="*/ 18 h 286"/>
                <a:gd name="T72" fmla="*/ 252 w 266"/>
                <a:gd name="T73" fmla="*/ 30 h 286"/>
                <a:gd name="T74" fmla="*/ 260 w 266"/>
                <a:gd name="T75" fmla="*/ 42 h 286"/>
                <a:gd name="T76" fmla="*/ 264 w 266"/>
                <a:gd name="T77" fmla="*/ 58 h 286"/>
                <a:gd name="T78" fmla="*/ 266 w 266"/>
                <a:gd name="T79" fmla="*/ 74 h 286"/>
                <a:gd name="T80" fmla="*/ 266 w 266"/>
                <a:gd name="T81" fmla="*/ 7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6" h="286">
                  <a:moveTo>
                    <a:pt x="266" y="74"/>
                  </a:moveTo>
                  <a:lnTo>
                    <a:pt x="266" y="74"/>
                  </a:lnTo>
                  <a:lnTo>
                    <a:pt x="266" y="284"/>
                  </a:lnTo>
                  <a:lnTo>
                    <a:pt x="186" y="284"/>
                  </a:lnTo>
                  <a:lnTo>
                    <a:pt x="186" y="284"/>
                  </a:lnTo>
                  <a:lnTo>
                    <a:pt x="182" y="124"/>
                  </a:lnTo>
                  <a:lnTo>
                    <a:pt x="182" y="124"/>
                  </a:lnTo>
                  <a:lnTo>
                    <a:pt x="182" y="114"/>
                  </a:lnTo>
                  <a:lnTo>
                    <a:pt x="178" y="106"/>
                  </a:lnTo>
                  <a:lnTo>
                    <a:pt x="174" y="98"/>
                  </a:lnTo>
                  <a:lnTo>
                    <a:pt x="168" y="90"/>
                  </a:lnTo>
                  <a:lnTo>
                    <a:pt x="162" y="86"/>
                  </a:lnTo>
                  <a:lnTo>
                    <a:pt x="154" y="82"/>
                  </a:lnTo>
                  <a:lnTo>
                    <a:pt x="148" y="80"/>
                  </a:lnTo>
                  <a:lnTo>
                    <a:pt x="142" y="78"/>
                  </a:lnTo>
                  <a:lnTo>
                    <a:pt x="142" y="78"/>
                  </a:lnTo>
                  <a:lnTo>
                    <a:pt x="132" y="80"/>
                  </a:lnTo>
                  <a:lnTo>
                    <a:pt x="120" y="84"/>
                  </a:lnTo>
                  <a:lnTo>
                    <a:pt x="106" y="92"/>
                  </a:lnTo>
                  <a:lnTo>
                    <a:pt x="92" y="104"/>
                  </a:lnTo>
                  <a:lnTo>
                    <a:pt x="92" y="286"/>
                  </a:lnTo>
                  <a:lnTo>
                    <a:pt x="0" y="286"/>
                  </a:lnTo>
                  <a:lnTo>
                    <a:pt x="0" y="12"/>
                  </a:lnTo>
                  <a:lnTo>
                    <a:pt x="92" y="12"/>
                  </a:lnTo>
                  <a:lnTo>
                    <a:pt x="92" y="38"/>
                  </a:lnTo>
                  <a:lnTo>
                    <a:pt x="92" y="38"/>
                  </a:lnTo>
                  <a:lnTo>
                    <a:pt x="112" y="24"/>
                  </a:lnTo>
                  <a:lnTo>
                    <a:pt x="134" y="12"/>
                  </a:lnTo>
                  <a:lnTo>
                    <a:pt x="156" y="4"/>
                  </a:lnTo>
                  <a:lnTo>
                    <a:pt x="166" y="2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98" y="2"/>
                  </a:lnTo>
                  <a:lnTo>
                    <a:pt x="214" y="6"/>
                  </a:lnTo>
                  <a:lnTo>
                    <a:pt x="230" y="10"/>
                  </a:lnTo>
                  <a:lnTo>
                    <a:pt x="242" y="18"/>
                  </a:lnTo>
                  <a:lnTo>
                    <a:pt x="252" y="30"/>
                  </a:lnTo>
                  <a:lnTo>
                    <a:pt x="260" y="42"/>
                  </a:lnTo>
                  <a:lnTo>
                    <a:pt x="264" y="58"/>
                  </a:lnTo>
                  <a:lnTo>
                    <a:pt x="266" y="74"/>
                  </a:lnTo>
                  <a:lnTo>
                    <a:pt x="266" y="74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9" name="Group 78"/>
          <p:cNvGrpSpPr/>
          <p:nvPr userDrawn="1"/>
        </p:nvGrpSpPr>
        <p:grpSpPr>
          <a:xfrm>
            <a:off x="7967672" y="6172200"/>
            <a:ext cx="299874" cy="207605"/>
            <a:chOff x="927100" y="-1454150"/>
            <a:chExt cx="1155700" cy="800100"/>
          </a:xfrm>
        </p:grpSpPr>
        <p:sp>
          <p:nvSpPr>
            <p:cNvPr id="81" name="Freeform 42"/>
            <p:cNvSpPr>
              <a:spLocks/>
            </p:cNvSpPr>
            <p:nvPr userDrawn="1"/>
          </p:nvSpPr>
          <p:spPr bwMode="auto">
            <a:xfrm>
              <a:off x="930275" y="-1454150"/>
              <a:ext cx="1152525" cy="800100"/>
            </a:xfrm>
            <a:custGeom>
              <a:avLst/>
              <a:gdLst>
                <a:gd name="T0" fmla="*/ 706 w 726"/>
                <a:gd name="T1" fmla="*/ 504 h 504"/>
                <a:gd name="T2" fmla="*/ 20 w 726"/>
                <a:gd name="T3" fmla="*/ 504 h 504"/>
                <a:gd name="T4" fmla="*/ 20 w 726"/>
                <a:gd name="T5" fmla="*/ 504 h 504"/>
                <a:gd name="T6" fmla="*/ 12 w 726"/>
                <a:gd name="T7" fmla="*/ 502 h 504"/>
                <a:gd name="T8" fmla="*/ 6 w 726"/>
                <a:gd name="T9" fmla="*/ 498 h 504"/>
                <a:gd name="T10" fmla="*/ 2 w 726"/>
                <a:gd name="T11" fmla="*/ 492 h 504"/>
                <a:gd name="T12" fmla="*/ 0 w 726"/>
                <a:gd name="T13" fmla="*/ 482 h 504"/>
                <a:gd name="T14" fmla="*/ 0 w 726"/>
                <a:gd name="T15" fmla="*/ 22 h 504"/>
                <a:gd name="T16" fmla="*/ 0 w 726"/>
                <a:gd name="T17" fmla="*/ 22 h 504"/>
                <a:gd name="T18" fmla="*/ 2 w 726"/>
                <a:gd name="T19" fmla="*/ 14 h 504"/>
                <a:gd name="T20" fmla="*/ 6 w 726"/>
                <a:gd name="T21" fmla="*/ 6 h 504"/>
                <a:gd name="T22" fmla="*/ 12 w 726"/>
                <a:gd name="T23" fmla="*/ 2 h 504"/>
                <a:gd name="T24" fmla="*/ 20 w 726"/>
                <a:gd name="T25" fmla="*/ 0 h 504"/>
                <a:gd name="T26" fmla="*/ 706 w 726"/>
                <a:gd name="T27" fmla="*/ 0 h 504"/>
                <a:gd name="T28" fmla="*/ 706 w 726"/>
                <a:gd name="T29" fmla="*/ 0 h 504"/>
                <a:gd name="T30" fmla="*/ 714 w 726"/>
                <a:gd name="T31" fmla="*/ 2 h 504"/>
                <a:gd name="T32" fmla="*/ 720 w 726"/>
                <a:gd name="T33" fmla="*/ 6 h 504"/>
                <a:gd name="T34" fmla="*/ 726 w 726"/>
                <a:gd name="T35" fmla="*/ 14 h 504"/>
                <a:gd name="T36" fmla="*/ 726 w 726"/>
                <a:gd name="T37" fmla="*/ 22 h 504"/>
                <a:gd name="T38" fmla="*/ 726 w 726"/>
                <a:gd name="T39" fmla="*/ 482 h 504"/>
                <a:gd name="T40" fmla="*/ 726 w 726"/>
                <a:gd name="T41" fmla="*/ 482 h 504"/>
                <a:gd name="T42" fmla="*/ 726 w 726"/>
                <a:gd name="T43" fmla="*/ 492 h 504"/>
                <a:gd name="T44" fmla="*/ 720 w 726"/>
                <a:gd name="T45" fmla="*/ 498 h 504"/>
                <a:gd name="T46" fmla="*/ 714 w 726"/>
                <a:gd name="T47" fmla="*/ 502 h 504"/>
                <a:gd name="T48" fmla="*/ 706 w 726"/>
                <a:gd name="T49" fmla="*/ 504 h 504"/>
                <a:gd name="T50" fmla="*/ 706 w 726"/>
                <a:gd name="T5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6" h="504">
                  <a:moveTo>
                    <a:pt x="706" y="504"/>
                  </a:moveTo>
                  <a:lnTo>
                    <a:pt x="20" y="504"/>
                  </a:lnTo>
                  <a:lnTo>
                    <a:pt x="20" y="504"/>
                  </a:lnTo>
                  <a:lnTo>
                    <a:pt x="12" y="502"/>
                  </a:lnTo>
                  <a:lnTo>
                    <a:pt x="6" y="498"/>
                  </a:lnTo>
                  <a:lnTo>
                    <a:pt x="2" y="492"/>
                  </a:lnTo>
                  <a:lnTo>
                    <a:pt x="0" y="48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706" y="0"/>
                  </a:lnTo>
                  <a:lnTo>
                    <a:pt x="706" y="0"/>
                  </a:lnTo>
                  <a:lnTo>
                    <a:pt x="714" y="2"/>
                  </a:lnTo>
                  <a:lnTo>
                    <a:pt x="720" y="6"/>
                  </a:lnTo>
                  <a:lnTo>
                    <a:pt x="726" y="14"/>
                  </a:lnTo>
                  <a:lnTo>
                    <a:pt x="726" y="22"/>
                  </a:lnTo>
                  <a:lnTo>
                    <a:pt x="726" y="482"/>
                  </a:lnTo>
                  <a:lnTo>
                    <a:pt x="726" y="482"/>
                  </a:lnTo>
                  <a:lnTo>
                    <a:pt x="726" y="492"/>
                  </a:lnTo>
                  <a:lnTo>
                    <a:pt x="720" y="498"/>
                  </a:lnTo>
                  <a:lnTo>
                    <a:pt x="714" y="502"/>
                  </a:lnTo>
                  <a:lnTo>
                    <a:pt x="706" y="504"/>
                  </a:lnTo>
                  <a:lnTo>
                    <a:pt x="706" y="504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Line 43"/>
            <p:cNvSpPr>
              <a:spLocks noChangeShapeType="1"/>
            </p:cNvSpPr>
            <p:nvPr userDrawn="1"/>
          </p:nvSpPr>
          <p:spPr bwMode="auto">
            <a:xfrm>
              <a:off x="101600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Line 44"/>
            <p:cNvSpPr>
              <a:spLocks noChangeShapeType="1"/>
            </p:cNvSpPr>
            <p:nvPr userDrawn="1"/>
          </p:nvSpPr>
          <p:spPr bwMode="auto">
            <a:xfrm>
              <a:off x="111760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45"/>
            <p:cNvSpPr>
              <a:spLocks noChangeShapeType="1"/>
            </p:cNvSpPr>
            <p:nvPr userDrawn="1"/>
          </p:nvSpPr>
          <p:spPr bwMode="auto">
            <a:xfrm>
              <a:off x="121602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Line 46"/>
            <p:cNvSpPr>
              <a:spLocks noChangeShapeType="1"/>
            </p:cNvSpPr>
            <p:nvPr userDrawn="1"/>
          </p:nvSpPr>
          <p:spPr bwMode="auto">
            <a:xfrm>
              <a:off x="131445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Line 47"/>
            <p:cNvSpPr>
              <a:spLocks noChangeShapeType="1"/>
            </p:cNvSpPr>
            <p:nvPr userDrawn="1"/>
          </p:nvSpPr>
          <p:spPr bwMode="auto">
            <a:xfrm>
              <a:off x="141287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Line 48"/>
            <p:cNvSpPr>
              <a:spLocks noChangeShapeType="1"/>
            </p:cNvSpPr>
            <p:nvPr userDrawn="1"/>
          </p:nvSpPr>
          <p:spPr bwMode="auto">
            <a:xfrm>
              <a:off x="151447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Line 49"/>
            <p:cNvSpPr>
              <a:spLocks noChangeShapeType="1"/>
            </p:cNvSpPr>
            <p:nvPr userDrawn="1"/>
          </p:nvSpPr>
          <p:spPr bwMode="auto">
            <a:xfrm>
              <a:off x="161290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Line 50"/>
            <p:cNvSpPr>
              <a:spLocks noChangeShapeType="1"/>
            </p:cNvSpPr>
            <p:nvPr userDrawn="1"/>
          </p:nvSpPr>
          <p:spPr bwMode="auto">
            <a:xfrm>
              <a:off x="171132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51"/>
            <p:cNvSpPr>
              <a:spLocks noChangeShapeType="1"/>
            </p:cNvSpPr>
            <p:nvPr userDrawn="1"/>
          </p:nvSpPr>
          <p:spPr bwMode="auto">
            <a:xfrm>
              <a:off x="181292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Line 52"/>
            <p:cNvSpPr>
              <a:spLocks noChangeShapeType="1"/>
            </p:cNvSpPr>
            <p:nvPr userDrawn="1"/>
          </p:nvSpPr>
          <p:spPr bwMode="auto">
            <a:xfrm>
              <a:off x="191135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Line 53"/>
            <p:cNvSpPr>
              <a:spLocks noChangeShapeType="1"/>
            </p:cNvSpPr>
            <p:nvPr userDrawn="1"/>
          </p:nvSpPr>
          <p:spPr bwMode="auto">
            <a:xfrm>
              <a:off x="200977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54"/>
            <p:cNvSpPr>
              <a:spLocks/>
            </p:cNvSpPr>
            <p:nvPr userDrawn="1"/>
          </p:nvSpPr>
          <p:spPr bwMode="auto">
            <a:xfrm>
              <a:off x="927100" y="-1257300"/>
              <a:ext cx="1152525" cy="298450"/>
            </a:xfrm>
            <a:custGeom>
              <a:avLst/>
              <a:gdLst>
                <a:gd name="T0" fmla="*/ 0 w 726"/>
                <a:gd name="T1" fmla="*/ 0 h 188"/>
                <a:gd name="T2" fmla="*/ 344 w 726"/>
                <a:gd name="T3" fmla="*/ 182 h 188"/>
                <a:gd name="T4" fmla="*/ 344 w 726"/>
                <a:gd name="T5" fmla="*/ 182 h 188"/>
                <a:gd name="T6" fmla="*/ 356 w 726"/>
                <a:gd name="T7" fmla="*/ 188 h 188"/>
                <a:gd name="T8" fmla="*/ 370 w 726"/>
                <a:gd name="T9" fmla="*/ 188 h 188"/>
                <a:gd name="T10" fmla="*/ 384 w 726"/>
                <a:gd name="T11" fmla="*/ 188 h 188"/>
                <a:gd name="T12" fmla="*/ 398 w 726"/>
                <a:gd name="T13" fmla="*/ 182 h 188"/>
                <a:gd name="T14" fmla="*/ 726 w 726"/>
                <a:gd name="T15" fmla="*/ 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6" h="188">
                  <a:moveTo>
                    <a:pt x="0" y="0"/>
                  </a:moveTo>
                  <a:lnTo>
                    <a:pt x="344" y="182"/>
                  </a:lnTo>
                  <a:lnTo>
                    <a:pt x="344" y="182"/>
                  </a:lnTo>
                  <a:lnTo>
                    <a:pt x="356" y="188"/>
                  </a:lnTo>
                  <a:lnTo>
                    <a:pt x="370" y="188"/>
                  </a:lnTo>
                  <a:lnTo>
                    <a:pt x="384" y="188"/>
                  </a:lnTo>
                  <a:lnTo>
                    <a:pt x="398" y="182"/>
                  </a:lnTo>
                  <a:lnTo>
                    <a:pt x="726" y="6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3" name="Picture Placeholder 12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" r="61"/>
          <a:stretch>
            <a:fillRect/>
          </a:stretch>
        </p:blipFill>
        <p:spPr>
          <a:xfrm>
            <a:off x="71883" y="2389909"/>
            <a:ext cx="583465" cy="576505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77287" y="1478481"/>
            <a:ext cx="4110537" cy="7593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b="1" dirty="0">
                <a:solidFill>
                  <a:srgbClr val="363636"/>
                </a:solidFill>
                <a:latin typeface="Univers LT Pro 57 Cn" panose="020B0506020202050204" pitchFamily="34" charset="0"/>
              </a:rPr>
              <a:t>CONHECIMENTO PRÉVIO</a:t>
            </a:r>
            <a:endParaRPr lang="en-GB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t-BR" sz="1200" dirty="0">
                <a:solidFill>
                  <a:srgbClr val="363636"/>
                </a:solidFill>
                <a:latin typeface="Univers LT Pro 45 Light"/>
              </a:rPr>
              <a:t>Familiaridade com conceitos e requisitos aplicáveis aos produtos para saúde</a:t>
            </a:r>
            <a:endParaRPr lang="pt-BR" sz="1200" b="0" dirty="0">
              <a:solidFill>
                <a:srgbClr val="363636"/>
              </a:solidFill>
              <a:latin typeface="Univers LT Pro 45 Ligh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7230" y="2341344"/>
            <a:ext cx="3460594" cy="9285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b="1" dirty="0">
                <a:solidFill>
                  <a:srgbClr val="363636"/>
                </a:solidFill>
                <a:latin typeface="Univers LT Pro 57 Cn"/>
              </a:rPr>
              <a:t>CERTIFICAÇÃO DO CURSO</a:t>
            </a:r>
          </a:p>
          <a:p>
            <a:pPr algn="just">
              <a:lnSpc>
                <a:spcPct val="110000"/>
              </a:lnSpc>
            </a:pPr>
            <a:r>
              <a:rPr lang="pt-BR" sz="1200" b="0" dirty="0">
                <a:solidFill>
                  <a:srgbClr val="363636"/>
                </a:solidFill>
                <a:latin typeface="Univers LT Pro 45 Light"/>
              </a:rPr>
              <a:t>Treinamento sem prova: frequência mínima de 75</a:t>
            </a:r>
            <a:r>
              <a:rPr lang="pt-BR" sz="1200" b="0">
                <a:solidFill>
                  <a:srgbClr val="363636"/>
                </a:solidFill>
                <a:latin typeface="Univers LT Pro 45 Light"/>
              </a:rPr>
              <a:t>%​ Após </a:t>
            </a:r>
            <a:r>
              <a:rPr lang="pt-BR" sz="1200" b="0" dirty="0">
                <a:solidFill>
                  <a:srgbClr val="363636"/>
                </a:solidFill>
                <a:latin typeface="Univers LT Pro 45 Light"/>
              </a:rPr>
              <a:t>isso, você receberá o certificado de conclusão caso atinja aos requisitos.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403041" y="1473652"/>
            <a:ext cx="3133901" cy="3837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Univers LT Pro 57 Cn"/>
              </a:rPr>
              <a:t>CONTEÚDO DO CURSO</a:t>
            </a:r>
            <a:endParaRPr lang="en-GB" b="1" dirty="0">
              <a:solidFill>
                <a:srgbClr val="FF6600"/>
              </a:solidFill>
              <a:latin typeface="Univers LT Pro 57 Cn" panose="020B0506020202050204" pitchFamily="34" charset="0"/>
            </a:endParaRPr>
          </a:p>
        </p:txBody>
      </p:sp>
      <p:sp>
        <p:nvSpPr>
          <p:cNvPr id="78" name="TextBox 77">
            <a:hlinkClick r:id="rId5" tooltip="SGS TRAINING WEBSITE"/>
            <a:extLst>
              <a:ext uri="{FF2B5EF4-FFF2-40B4-BE49-F238E27FC236}">
                <a16:creationId xmlns:a16="http://schemas.microsoft.com/office/drawing/2014/main" id="{22334CD6-5BA5-434C-9A0D-D6A991B2D6AA}"/>
              </a:ext>
            </a:extLst>
          </p:cNvPr>
          <p:cNvSpPr txBox="1"/>
          <p:nvPr/>
        </p:nvSpPr>
        <p:spPr>
          <a:xfrm>
            <a:off x="4262435" y="6500663"/>
            <a:ext cx="1200982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b="1" dirty="0">
                <a:solidFill>
                  <a:srgbClr val="777777"/>
                </a:solidFill>
                <a:latin typeface="Univers LT Pro 45 Light" panose="020B0403020202020204" pitchFamily="34" charset="0"/>
                <a:hlinkClick r:id="rId6"/>
              </a:rPr>
              <a:t>SGS.COM/TRAINING</a:t>
            </a:r>
            <a:endParaRPr lang="en-GB" sz="800" b="1" dirty="0">
              <a:solidFill>
                <a:srgbClr val="777777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103" name="TextBox 102">
            <a:hlinkClick r:id="rId7" tooltip="FACEBOOK"/>
            <a:extLst>
              <a:ext uri="{FF2B5EF4-FFF2-40B4-BE49-F238E27FC236}">
                <a16:creationId xmlns:a16="http://schemas.microsoft.com/office/drawing/2014/main" id="{6404B032-5BA3-4646-AB62-939A94CB4B0E}"/>
              </a:ext>
            </a:extLst>
          </p:cNvPr>
          <p:cNvSpPr txBox="1"/>
          <p:nvPr/>
        </p:nvSpPr>
        <p:spPr>
          <a:xfrm>
            <a:off x="5492761" y="6500663"/>
            <a:ext cx="1007733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b="1" dirty="0">
                <a:solidFill>
                  <a:srgbClr val="777777"/>
                </a:solidFill>
                <a:latin typeface="Univers LT Pro 45 Light" panose="020B0403020202020204" pitchFamily="34" charset="0"/>
                <a:hlinkClick r:id="rId8"/>
              </a:rPr>
              <a:t>SGS</a:t>
            </a:r>
            <a:r>
              <a:rPr lang="en-GB" sz="800" b="1" baseline="0" dirty="0">
                <a:solidFill>
                  <a:srgbClr val="777777"/>
                </a:solidFill>
                <a:latin typeface="Univers LT Pro 45 Light" panose="020B0403020202020204" pitchFamily="34" charset="0"/>
                <a:hlinkClick r:id="rId8"/>
              </a:rPr>
              <a:t> FACEBOOK</a:t>
            </a:r>
            <a:endParaRPr lang="en-GB" sz="800" b="1" dirty="0">
              <a:solidFill>
                <a:srgbClr val="777777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104" name="TextBox 103">
            <a:hlinkClick r:id="rId9" tooltip="LINKEDIN"/>
            <a:extLst>
              <a:ext uri="{FF2B5EF4-FFF2-40B4-BE49-F238E27FC236}">
                <a16:creationId xmlns:a16="http://schemas.microsoft.com/office/drawing/2014/main" id="{3B74395A-523B-4D28-A9EE-9DCEB9088122}"/>
              </a:ext>
            </a:extLst>
          </p:cNvPr>
          <p:cNvSpPr txBox="1"/>
          <p:nvPr/>
        </p:nvSpPr>
        <p:spPr>
          <a:xfrm>
            <a:off x="6529838" y="6500663"/>
            <a:ext cx="915184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b="1" dirty="0">
                <a:solidFill>
                  <a:srgbClr val="777777"/>
                </a:solidFill>
                <a:latin typeface="Univers LT Pro 45 Light" panose="020B0403020202020204" pitchFamily="34" charset="0"/>
                <a:hlinkClick r:id="rId10"/>
              </a:rPr>
              <a:t>SGS</a:t>
            </a:r>
            <a:r>
              <a:rPr lang="en-GB" sz="800" b="1" baseline="0" dirty="0">
                <a:solidFill>
                  <a:srgbClr val="777777"/>
                </a:solidFill>
                <a:latin typeface="Univers LT Pro 45 Light" panose="020B0403020202020204" pitchFamily="34" charset="0"/>
                <a:hlinkClick r:id="rId10"/>
              </a:rPr>
              <a:t> LINKEDIN</a:t>
            </a:r>
            <a:endParaRPr lang="en-GB" sz="800" b="1" dirty="0">
              <a:solidFill>
                <a:srgbClr val="777777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105" name="TextBox 104">
            <a:hlinkClick r:id="rId11" tooltip="EMAIL"/>
            <a:extLst>
              <a:ext uri="{FF2B5EF4-FFF2-40B4-BE49-F238E27FC236}">
                <a16:creationId xmlns:a16="http://schemas.microsoft.com/office/drawing/2014/main" id="{D83AEFDC-E6C1-4AF2-85CD-7372F0CFB2D5}"/>
              </a:ext>
            </a:extLst>
          </p:cNvPr>
          <p:cNvSpPr txBox="1"/>
          <p:nvPr/>
        </p:nvSpPr>
        <p:spPr>
          <a:xfrm>
            <a:off x="7474367" y="6500663"/>
            <a:ext cx="1286484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b="1" dirty="0">
                <a:solidFill>
                  <a:srgbClr val="777777"/>
                </a:solidFill>
                <a:latin typeface="Univers LT Pro 45 Light" panose="020B0403020202020204" pitchFamily="34" charset="0"/>
                <a:hlinkClick r:id="rId11"/>
              </a:rPr>
              <a:t>TRAINING@SGS.COM</a:t>
            </a:r>
            <a:endParaRPr lang="en-GB" sz="800" b="1" dirty="0">
              <a:solidFill>
                <a:srgbClr val="777777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489" y="-11860"/>
            <a:ext cx="12192000" cy="141287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1" name="Picture 110">
            <a:extLst>
              <a:ext uri="{FF2B5EF4-FFF2-40B4-BE49-F238E27FC236}">
                <a16:creationId xmlns:a16="http://schemas.microsoft.com/office/drawing/2014/main" id="{BC52AE27-E3E8-9941-9C55-D306ED3CB00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429" y="442892"/>
            <a:ext cx="1239520" cy="57912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C9C88B2-05CB-EDE7-97C4-6421B5FF35F8}"/>
              </a:ext>
            </a:extLst>
          </p:cNvPr>
          <p:cNvSpPr txBox="1"/>
          <p:nvPr/>
        </p:nvSpPr>
        <p:spPr>
          <a:xfrm>
            <a:off x="4403041" y="1830417"/>
            <a:ext cx="7057086" cy="48905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2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Boas Práticas de Fabricação;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Estrutura da Norma;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Regulamento Técnico - Gerenciamento da Qualidade; Autoinspeção;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Pessoal; Edifícios e Instalações;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Gerenciamento de </a:t>
            </a:r>
            <a:r>
              <a:rPr lang="pt-BR" sz="1200" dirty="0" err="1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Eﬂuentes</a:t>
            </a: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 e Resíduos;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Equipamentos, Documentação e Registros;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Controle de Materiais; Reprovação e Reutilização dos Materiais, Produção, Água, Embalagem, Rotulagem E Expedição;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Controle Da Qualidade; Controle De Matérias-Primas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Controle Em Processo; Controle do Excipiente Farmacêutico;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pt-BR" sz="1200" dirty="0">
              <a:solidFill>
                <a:srgbClr val="363636"/>
              </a:solidFill>
              <a:latin typeface="Univers LT Pro 45 Light" panose="020B0403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pt-BR" sz="1200" dirty="0">
              <a:solidFill>
                <a:srgbClr val="363636"/>
              </a:solidFill>
              <a:effectLst/>
              <a:latin typeface="Univers LT Pro 45 Light" panose="020B0403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pt-BR" sz="1200" dirty="0">
              <a:solidFill>
                <a:srgbClr val="363636"/>
              </a:solidFill>
              <a:latin typeface="Univers LT Pro 45 Light" panose="020B0403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Amostra De Retenção, Impurezas;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Estudos de Estabilidade e Data de Reteste/Validade;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Controle de Mudanças e Reclamação;</a:t>
            </a:r>
          </a:p>
          <a:p>
            <a:pPr marL="171450" indent="-171450">
              <a:lnSpc>
                <a:spcPct val="150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rgbClr val="363636"/>
                </a:solidFill>
                <a:effectLst/>
                <a:latin typeface="Univers LT Pro 45 Light" panose="020B0403020202020204"/>
                <a:ea typeface="Calibri" panose="020F0502020204030204" pitchFamily="34" charset="0"/>
                <a:cs typeface="Times New Roman" panose="02020603050405020304" pitchFamily="18" charset="0"/>
              </a:rPr>
              <a:t>Recolhimento e Devoluções;</a:t>
            </a:r>
          </a:p>
          <a:p>
            <a:pPr>
              <a:lnSpc>
                <a:spcPct val="150000"/>
              </a:lnSpc>
              <a:buClr>
                <a:srgbClr val="FF6600"/>
              </a:buClr>
            </a:pPr>
            <a:endParaRPr lang="pt-BR" sz="1100" dirty="0">
              <a:solidFill>
                <a:srgbClr val="363636"/>
              </a:solidFill>
              <a:effectLst/>
              <a:latin typeface="Univers LT Pro 45 Light" panose="020B0403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23">
            <a:extLst>
              <a:ext uri="{FF2B5EF4-FFF2-40B4-BE49-F238E27FC236}">
                <a16:creationId xmlns:a16="http://schemas.microsoft.com/office/drawing/2014/main" id="{0DA7878A-E8D8-5ACF-A6FC-5A7C6A4470E3}"/>
              </a:ext>
            </a:extLst>
          </p:cNvPr>
          <p:cNvSpPr txBox="1"/>
          <p:nvPr/>
        </p:nvSpPr>
        <p:spPr>
          <a:xfrm>
            <a:off x="127159" y="378120"/>
            <a:ext cx="10459026" cy="8840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pt-BR" sz="3500" dirty="0">
                <a:solidFill>
                  <a:schemeClr val="bg1"/>
                </a:solidFill>
                <a:latin typeface="Univers LT Pro 45 Light"/>
              </a:rPr>
              <a:t>RDC 034 | Boas Práticas no Ciclo de Coleta do Sangue| Interpretação  </a:t>
            </a:r>
            <a:endParaRPr lang="pt-BR" sz="3500" dirty="0">
              <a:solidFill>
                <a:schemeClr val="bg1"/>
              </a:solidFill>
              <a:latin typeface="Univers LT Pro 45 Light" panose="020B0403020202020204" pitchFamily="34" charset="0"/>
            </a:endParaRPr>
          </a:p>
        </p:txBody>
      </p:sp>
      <p:pic>
        <p:nvPicPr>
          <p:cNvPr id="20" name="Marcador de Posição da Imagem 19" descr="Uma imagem com Consumíveis de escritório, Material de escritório, caneta, Equipamento médico&#10;&#10;Descrição gerada automaticamente">
            <a:extLst>
              <a:ext uri="{FF2B5EF4-FFF2-40B4-BE49-F238E27FC236}">
                <a16:creationId xmlns:a16="http://schemas.microsoft.com/office/drawing/2014/main" id="{0B796AAC-E592-6828-AD2A-227CA1FDC4EE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9" r="44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437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CD9437C535B245B27EC5CE7888333C" ma:contentTypeVersion="12" ma:contentTypeDescription="Create a new document." ma:contentTypeScope="" ma:versionID="a0cc7e643822296581d728bc7684daef">
  <xsd:schema xmlns:xsd="http://www.w3.org/2001/XMLSchema" xmlns:xs="http://www.w3.org/2001/XMLSchema" xmlns:p="http://schemas.microsoft.com/office/2006/metadata/properties" xmlns:ns3="7f0ca456-fd67-44cb-9ac2-9d3ba58d4edc" xmlns:ns4="f8958c6c-6228-432e-9ed4-1d2b6cada852" targetNamespace="http://schemas.microsoft.com/office/2006/metadata/properties" ma:root="true" ma:fieldsID="0a5fb8b0af5ee592948c43ccecf6416b" ns3:_="" ns4:_="">
    <xsd:import namespace="7f0ca456-fd67-44cb-9ac2-9d3ba58d4edc"/>
    <xsd:import namespace="f8958c6c-6228-432e-9ed4-1d2b6cada8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0ca456-fd67-44cb-9ac2-9d3ba58d4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958c6c-6228-432e-9ed4-1d2b6cada8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229564-DFFE-4FF2-9601-7250297878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8D614A-04C8-4871-A428-573FC4323166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3424835-7DA7-4D4C-AE4B-B975252AD8D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f0ca456-fd67-44cb-9ac2-9d3ba58d4edc"/>
    <ds:schemaRef ds:uri="f8958c6c-6228-432e-9ed4-1d2b6cada852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2385</TotalTime>
  <Words>306</Words>
  <Application>Microsoft Office PowerPoint</Application>
  <PresentationFormat>Widescreen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Arial</vt:lpstr>
      <vt:lpstr>Calibri</vt:lpstr>
      <vt:lpstr>Univers LT Pro 45 Light</vt:lpstr>
      <vt:lpstr>Univers LT Pro 47 Lt Cn</vt:lpstr>
      <vt:lpstr>Univers LT Pro 55</vt:lpstr>
      <vt:lpstr>Univers LT Pro 57 Cn</vt:lpstr>
      <vt:lpstr>Wingdings</vt:lpstr>
      <vt:lpstr>Office Theme</vt:lpstr>
      <vt:lpstr>Apresentação do PowerPoint</vt:lpstr>
      <vt:lpstr>Apresentação do PowerPoint</vt:lpstr>
    </vt:vector>
  </TitlesOfParts>
  <Company>SGS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Bearman, Emily (Camberley)</dc:creator>
  <cp:lastModifiedBy>Barros, Daiane (Piracema)</cp:lastModifiedBy>
  <cp:revision>500</cp:revision>
  <dcterms:created xsi:type="dcterms:W3CDTF">2020-12-23T10:07:50Z</dcterms:created>
  <dcterms:modified xsi:type="dcterms:W3CDTF">2024-02-14T14:49:12Z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0x0101003FCD9437C535B245B27EC5CE7888333C</vt:lpwstr>
  </property>
</Properties>
</file>